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48" r:id="rId2"/>
  </p:sldMasterIdLst>
  <p:notesMasterIdLst>
    <p:notesMasterId r:id="rId25"/>
  </p:notesMasterIdLst>
  <p:sldIdLst>
    <p:sldId id="270" r:id="rId3"/>
    <p:sldId id="256" r:id="rId4"/>
    <p:sldId id="257" r:id="rId5"/>
    <p:sldId id="315" r:id="rId6"/>
    <p:sldId id="271" r:id="rId7"/>
    <p:sldId id="277" r:id="rId8"/>
    <p:sldId id="302" r:id="rId9"/>
    <p:sldId id="303" r:id="rId10"/>
    <p:sldId id="304" r:id="rId11"/>
    <p:sldId id="317" r:id="rId12"/>
    <p:sldId id="306" r:id="rId13"/>
    <p:sldId id="307" r:id="rId14"/>
    <p:sldId id="301" r:id="rId15"/>
    <p:sldId id="272" r:id="rId16"/>
    <p:sldId id="318" r:id="rId17"/>
    <p:sldId id="312" r:id="rId18"/>
    <p:sldId id="273" r:id="rId19"/>
    <p:sldId id="311" r:id="rId20"/>
    <p:sldId id="310" r:id="rId21"/>
    <p:sldId id="274" r:id="rId22"/>
    <p:sldId id="275" r:id="rId23"/>
    <p:sldId id="31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D9"/>
    <a:srgbClr val="005376"/>
    <a:srgbClr val="FFE166"/>
    <a:srgbClr val="62C7E7"/>
    <a:srgbClr val="004070"/>
    <a:srgbClr val="AFCF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74"/>
    <p:restoredTop sz="94697"/>
  </p:normalViewPr>
  <p:slideViewPr>
    <p:cSldViewPr snapToGrid="0" snapToObjects="1">
      <p:cViewPr>
        <p:scale>
          <a:sx n="93" d="100"/>
          <a:sy n="93" d="100"/>
        </p:scale>
        <p:origin x="4936" y="2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6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5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6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7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9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6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6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35" y="292142"/>
            <a:ext cx="1834523" cy="7066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336794" y="5627023"/>
            <a:ext cx="564475" cy="1635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0411" y="5004000"/>
            <a:ext cx="4603750" cy="254000"/>
          </a:xfrm>
        </p:spPr>
        <p:txBody>
          <a:bodyPr anchor="ctr" anchorCtr="0">
            <a:noAutofit/>
          </a:bodyPr>
          <a:lstStyle>
            <a:lvl1pPr>
              <a:defRPr sz="1200" b="0" i="1" spc="200" baseline="0">
                <a:solidFill>
                  <a:schemeClr val="accent6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8036-AEA7-9349-944C-3B4B4556A163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2734"/>
            <a:ext cx="10058400" cy="5775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1631"/>
            <a:ext cx="2472271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4DDE2E68-37C5-174F-AD89-39C48FC619C7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1631"/>
            <a:ext cx="4822804" cy="259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24501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11589482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hyperlink" Target="https://github.com/Press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20.emf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parish1/pressio_wls_tutorial" TargetMode="External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10" Type="http://schemas.openxmlformats.org/officeDocument/2006/relationships/image" Target="../media/image64.gif"/><Relationship Id="rId4" Type="http://schemas.openxmlformats.org/officeDocument/2006/relationships/image" Target="../media/image60.emf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parish1/pressio_wls_tutoria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parish1/pressio_wls_tutoria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essi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parish1/pressio_wls_tutorial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ithub.com/Press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png"/><Relationship Id="rId3" Type="http://schemas.openxmlformats.org/officeDocument/2006/relationships/image" Target="../media/image23.emf"/><Relationship Id="rId7" Type="http://schemas.openxmlformats.org/officeDocument/2006/relationships/image" Target="../media/image32.emf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5687C-60D0-944F-BA06-5AF432C7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701852"/>
            <a:ext cx="10058400" cy="1454295"/>
          </a:xfrm>
        </p:spPr>
        <p:txBody>
          <a:bodyPr/>
          <a:lstStyle/>
          <a:p>
            <a:pPr algn="ctr"/>
            <a:r>
              <a:rPr lang="en-US" sz="9600" dirty="0" err="1"/>
              <a:t>Software@Sandia</a:t>
            </a:r>
            <a:endParaRPr lang="en-US" sz="9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EAFEE-7E9F-CF48-BDDE-24C92428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310" y="6172199"/>
            <a:ext cx="1713318" cy="492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DC7A6-C4FF-874E-9158-68C1F287B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6177642"/>
            <a:ext cx="1948543" cy="487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3F704-271F-504D-AEC2-62433D6D4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19"/>
          <a:stretch/>
        </p:blipFill>
        <p:spPr>
          <a:xfrm>
            <a:off x="5363730" y="6177642"/>
            <a:ext cx="1464539" cy="4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8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    ? Hyper-reduction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309414"/>
            <a:ext cx="8069645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nonlinear problems, </a:t>
            </a:r>
            <a:r>
              <a:rPr lang="en-US" dirty="0" err="1"/>
              <a:t>pROMs</a:t>
            </a:r>
            <a:r>
              <a:rPr lang="en-US" dirty="0"/>
              <a:t> are still expensive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7" y="2712127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                     is a “sampling” matrix that addresses this issue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C7DA0E-0E02-F945-80F7-A11379BC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90" y="372698"/>
            <a:ext cx="347445" cy="3115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E2A113-4BF3-A644-9076-F8B70E32EEE2}"/>
              </a:ext>
            </a:extLst>
          </p:cNvPr>
          <p:cNvSpPr/>
          <p:nvPr/>
        </p:nvSpPr>
        <p:spPr>
          <a:xfrm>
            <a:off x="4870979" y="1826139"/>
            <a:ext cx="1639583" cy="571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AC927A-550D-2342-BA60-8ADF38E97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6"/>
          <a:stretch/>
        </p:blipFill>
        <p:spPr>
          <a:xfrm>
            <a:off x="1794563" y="3689079"/>
            <a:ext cx="3671201" cy="2430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E034D-BC7D-504D-8103-3E022BCD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729" y="3759253"/>
            <a:ext cx="3648269" cy="24304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F319A-15C5-EB48-B7A6-DF376E75BD52}"/>
              </a:ext>
            </a:extLst>
          </p:cNvPr>
          <p:cNvCxnSpPr/>
          <p:nvPr/>
        </p:nvCxnSpPr>
        <p:spPr>
          <a:xfrm>
            <a:off x="8557272" y="2389766"/>
            <a:ext cx="0" cy="98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C7E961-220D-E246-B542-4745D05F04B7}"/>
              </a:ext>
            </a:extLst>
          </p:cNvPr>
          <p:cNvCxnSpPr>
            <a:cxnSpLocks/>
          </p:cNvCxnSpPr>
          <p:nvPr/>
        </p:nvCxnSpPr>
        <p:spPr>
          <a:xfrm flipH="1">
            <a:off x="8556207" y="2394605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E0968B-A7A7-9943-A263-4EDE1289F835}"/>
              </a:ext>
            </a:extLst>
          </p:cNvPr>
          <p:cNvCxnSpPr>
            <a:cxnSpLocks/>
          </p:cNvCxnSpPr>
          <p:nvPr/>
        </p:nvCxnSpPr>
        <p:spPr>
          <a:xfrm flipH="1">
            <a:off x="8556207" y="3374488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98803-EFC6-E14C-AE07-134B8B86048D}"/>
              </a:ext>
            </a:extLst>
          </p:cNvPr>
          <p:cNvCxnSpPr>
            <a:cxnSpLocks/>
          </p:cNvCxnSpPr>
          <p:nvPr/>
        </p:nvCxnSpPr>
        <p:spPr>
          <a:xfrm flipH="1">
            <a:off x="10121771" y="3374488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F37A6C-BF3A-F34C-B134-963F72D4B99B}"/>
              </a:ext>
            </a:extLst>
          </p:cNvPr>
          <p:cNvCxnSpPr>
            <a:cxnSpLocks/>
          </p:cNvCxnSpPr>
          <p:nvPr/>
        </p:nvCxnSpPr>
        <p:spPr>
          <a:xfrm flipH="1">
            <a:off x="10121771" y="2389766"/>
            <a:ext cx="352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FEC09A-612A-7642-85FD-B5583846CF59}"/>
              </a:ext>
            </a:extLst>
          </p:cNvPr>
          <p:cNvCxnSpPr/>
          <p:nvPr/>
        </p:nvCxnSpPr>
        <p:spPr>
          <a:xfrm>
            <a:off x="10467068" y="2389766"/>
            <a:ext cx="0" cy="98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F45987C-2C37-B74F-96F1-94331594295E}"/>
              </a:ext>
            </a:extLst>
          </p:cNvPr>
          <p:cNvSpPr/>
          <p:nvPr/>
        </p:nvSpPr>
        <p:spPr>
          <a:xfrm>
            <a:off x="8589244" y="2861398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0F724D-F972-D84A-AF0B-F9CFFEC1CFF7}"/>
              </a:ext>
            </a:extLst>
          </p:cNvPr>
          <p:cNvSpPr/>
          <p:nvPr/>
        </p:nvSpPr>
        <p:spPr>
          <a:xfrm>
            <a:off x="8738522" y="2429702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19278B-BDD4-4B4E-A2B2-DE4063696234}"/>
              </a:ext>
            </a:extLst>
          </p:cNvPr>
          <p:cNvSpPr/>
          <p:nvPr/>
        </p:nvSpPr>
        <p:spPr>
          <a:xfrm>
            <a:off x="9073441" y="2633316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6C2D8B-823A-F14E-9A91-296DB289FF17}"/>
              </a:ext>
            </a:extLst>
          </p:cNvPr>
          <p:cNvSpPr/>
          <p:nvPr/>
        </p:nvSpPr>
        <p:spPr>
          <a:xfrm>
            <a:off x="9393040" y="2997793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23500D-7FE0-3C47-9DB8-A074EA83D437}"/>
              </a:ext>
            </a:extLst>
          </p:cNvPr>
          <p:cNvSpPr/>
          <p:nvPr/>
        </p:nvSpPr>
        <p:spPr>
          <a:xfrm>
            <a:off x="9832232" y="3127357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AC2436-FF5F-1B4F-A829-30C2B0AC650B}"/>
              </a:ext>
            </a:extLst>
          </p:cNvPr>
          <p:cNvSpPr/>
          <p:nvPr/>
        </p:nvSpPr>
        <p:spPr>
          <a:xfrm>
            <a:off x="10296934" y="3236062"/>
            <a:ext cx="108705" cy="1087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D93E228-7938-094B-9CDF-B3061C1FD357}"/>
              </a:ext>
            </a:extLst>
          </p:cNvPr>
          <p:cNvSpPr txBox="1">
            <a:spLocks/>
          </p:cNvSpPr>
          <p:nvPr/>
        </p:nvSpPr>
        <p:spPr>
          <a:xfrm>
            <a:off x="716267" y="6257957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Corresponds to evaluating velocity at a subset of the mesh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A613D0E-31EF-6649-80E9-53D15AF43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48" y="2695821"/>
            <a:ext cx="1346593" cy="2693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FDFCD0-7CD1-1649-8AEF-FB6BFC676A2B}"/>
              </a:ext>
            </a:extLst>
          </p:cNvPr>
          <p:cNvSpPr/>
          <p:nvPr/>
        </p:nvSpPr>
        <p:spPr>
          <a:xfrm>
            <a:off x="6621979" y="2111816"/>
            <a:ext cx="317500" cy="261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AAF16A9-AD96-CC47-8826-2B65897AD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735" y="1854059"/>
            <a:ext cx="5687133" cy="5315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3D4A4C-E398-A740-B4CC-00E5663F1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166" y="2752014"/>
            <a:ext cx="678684" cy="2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429234"/>
            <a:ext cx="5128609" cy="4516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are intrusive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6D687-8C91-3A4C-B4D0-2EDB95F35A53}"/>
              </a:ext>
            </a:extLst>
          </p:cNvPr>
          <p:cNvSpPr/>
          <p:nvPr/>
        </p:nvSpPr>
        <p:spPr>
          <a:xfrm>
            <a:off x="4790915" y="2242102"/>
            <a:ext cx="1349493" cy="616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2490-7A5F-C64F-8B35-0B2D58C8BB54}"/>
              </a:ext>
            </a:extLst>
          </p:cNvPr>
          <p:cNvSpPr txBox="1">
            <a:spLocks/>
          </p:cNvSpPr>
          <p:nvPr/>
        </p:nvSpPr>
        <p:spPr>
          <a:xfrm>
            <a:off x="720648" y="3559629"/>
            <a:ext cx="7262209" cy="1548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Commonly, ROMs are implemented directly in the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Highly intrusive</a:t>
            </a:r>
            <a:r>
              <a:rPr lang="en-US" dirty="0"/>
              <a:t>: changes to application code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Not extensible</a:t>
            </a:r>
            <a:r>
              <a:rPr lang="en-US" dirty="0"/>
              <a:t>: individual ROM implementation for each application</a:t>
            </a:r>
          </a:p>
          <a:p>
            <a:pPr lvl="1">
              <a:buClr>
                <a:srgbClr val="FF0000"/>
              </a:buClr>
              <a:buFont typeface="Zapf Dingbats"/>
              <a:buChar char="✗"/>
            </a:pPr>
            <a:r>
              <a:rPr lang="en-US" b="1" dirty="0">
                <a:solidFill>
                  <a:srgbClr val="FF0000"/>
                </a:solidFill>
              </a:rPr>
              <a:t>Access requirements</a:t>
            </a:r>
            <a:r>
              <a:rPr lang="en-US" dirty="0"/>
              <a:t>: developers need direct access to application</a:t>
            </a:r>
          </a:p>
          <a:p>
            <a:pPr marL="201159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D9062B-8979-7349-ABE9-1148485F2206}"/>
              </a:ext>
            </a:extLst>
          </p:cNvPr>
          <p:cNvSpPr txBox="1">
            <a:spLocks/>
          </p:cNvSpPr>
          <p:nvPr/>
        </p:nvSpPr>
        <p:spPr>
          <a:xfrm>
            <a:off x="720648" y="5661497"/>
            <a:ext cx="3865867" cy="4667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Motivates </a:t>
            </a:r>
            <a:r>
              <a:rPr lang="en-US" sz="2400" b="1" i="1" dirty="0" err="1"/>
              <a:t>Pressio</a:t>
            </a:r>
            <a:endParaRPr lang="en-US" sz="2400" dirty="0"/>
          </a:p>
          <a:p>
            <a:pPr marL="201159" lvl="1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A8CC8D-EB1C-504D-B846-5C42DE3F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75" y="2278970"/>
            <a:ext cx="4916421" cy="5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68D-2592-E246-89E3-0294D7CD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E5A0-D094-1E42-A9F7-DCFCB7DB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348" y="1106683"/>
            <a:ext cx="6301131" cy="5180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A computational framework aimed at providing performant </a:t>
            </a:r>
            <a:r>
              <a:rPr lang="en-US" dirty="0" err="1">
                <a:latin typeface="Garamond" panose="02020404030301010803" pitchFamily="18" charset="0"/>
              </a:rPr>
              <a:t>pROMs</a:t>
            </a:r>
            <a:r>
              <a:rPr lang="en-US" dirty="0">
                <a:latin typeface="Garamond" panose="02020404030301010803" pitchFamily="18" charset="0"/>
              </a:rPr>
              <a:t> to </a:t>
            </a:r>
            <a:r>
              <a:rPr lang="en-US" b="1" dirty="0">
                <a:latin typeface="Garamond" panose="02020404030301010803" pitchFamily="18" charset="0"/>
              </a:rPr>
              <a:t>generic </a:t>
            </a:r>
            <a:r>
              <a:rPr lang="en-US" dirty="0">
                <a:latin typeface="Garamond" panose="02020404030301010803" pitchFamily="18" charset="0"/>
              </a:rPr>
              <a:t>application codes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Open source code developed at Sandia: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Lead developer: Francesco </a:t>
            </a:r>
            <a:r>
              <a:rPr lang="en-US" sz="2000" dirty="0" err="1">
                <a:latin typeface="Garamond" panose="02020404030301010803" pitchFamily="18" charset="0"/>
              </a:rPr>
              <a:t>Rizzi</a:t>
            </a:r>
            <a:endParaRPr lang="en-US" sz="2000" dirty="0">
              <a:latin typeface="Garamond" panose="02020404030301010803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Team includes: </a:t>
            </a:r>
            <a:r>
              <a:rPr lang="en-US" sz="1600" dirty="0">
                <a:latin typeface="Garamond" panose="02020404030301010803" pitchFamily="18" charset="0"/>
              </a:rPr>
              <a:t>Patrick </a:t>
            </a:r>
            <a:r>
              <a:rPr lang="en-US" sz="1600" dirty="0" err="1">
                <a:latin typeface="Garamond" panose="02020404030301010803" pitchFamily="18" charset="0"/>
              </a:rPr>
              <a:t>Blonigan</a:t>
            </a:r>
            <a:r>
              <a:rPr lang="en-US" sz="1600" dirty="0">
                <a:latin typeface="Garamond" panose="02020404030301010803" pitchFamily="18" charset="0"/>
              </a:rPr>
              <a:t>, Eric Parish, Kenny Chowdhary,  John </a:t>
            </a:r>
            <a:r>
              <a:rPr lang="en-US" sz="1600" dirty="0" err="1">
                <a:latin typeface="Garamond" panose="02020404030301010803" pitchFamily="18" charset="0"/>
              </a:rPr>
              <a:t>Tencer</a:t>
            </a:r>
            <a:r>
              <a:rPr lang="en-US" sz="1600" dirty="0">
                <a:latin typeface="Garamond" panose="02020404030301010803" pitchFamily="18" charset="0"/>
              </a:rPr>
              <a:t>, Victor </a:t>
            </a:r>
            <a:r>
              <a:rPr lang="en-US" sz="1600" dirty="0" err="1">
                <a:latin typeface="Garamond" panose="02020404030301010803" pitchFamily="18" charset="0"/>
              </a:rPr>
              <a:t>Brunini</a:t>
            </a:r>
            <a:r>
              <a:rPr lang="en-US" sz="1600" dirty="0">
                <a:latin typeface="Garamond" panose="02020404030301010803" pitchFamily="18" charset="0"/>
              </a:rPr>
              <a:t>, Flint Pierce, and more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Former developers: Kevin Carlberg and Mark </a:t>
            </a:r>
            <a:r>
              <a:rPr lang="en-US" sz="2000" dirty="0" err="1">
                <a:latin typeface="Garamond" panose="02020404030301010803" pitchFamily="18" charset="0"/>
              </a:rPr>
              <a:t>Hoemmen</a:t>
            </a:r>
            <a:endParaRPr lang="en-US" sz="2000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Garamond" panose="02020404030301010803" pitchFamily="18" charset="0"/>
              </a:rPr>
              <a:t>Main idea: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Separate the “application” and the 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ROM methods are contained in the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“plugs in” to an application code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D6B14-3CCF-5A45-A67A-CFE806D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96682-0DFE-C845-AB29-5131A68559FE}"/>
              </a:ext>
            </a:extLst>
          </p:cNvPr>
          <p:cNvSpPr txBox="1"/>
          <p:nvPr/>
        </p:nvSpPr>
        <p:spPr>
          <a:xfrm>
            <a:off x="7849760" y="6298173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https://github.com/Pressio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87C05C-7522-FD47-9634-74ABF8AECDFC}"/>
              </a:ext>
            </a:extLst>
          </p:cNvPr>
          <p:cNvGrpSpPr/>
          <p:nvPr/>
        </p:nvGrpSpPr>
        <p:grpSpPr>
          <a:xfrm>
            <a:off x="7849760" y="929997"/>
            <a:ext cx="3617514" cy="2916588"/>
            <a:chOff x="2736895" y="1046829"/>
            <a:chExt cx="6577382" cy="53029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0D4190-3035-E140-816D-BCCF37B92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634" r="14445"/>
            <a:stretch/>
          </p:blipFill>
          <p:spPr>
            <a:xfrm>
              <a:off x="2736895" y="1046829"/>
              <a:ext cx="6577382" cy="530295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B724C8-718F-7943-AD05-A0519555DA60}"/>
                </a:ext>
              </a:extLst>
            </p:cNvPr>
            <p:cNvGrpSpPr/>
            <p:nvPr/>
          </p:nvGrpSpPr>
          <p:grpSpPr>
            <a:xfrm>
              <a:off x="3027861" y="1098759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BBD5CA-DA63-5E4A-8943-303D3C7B1F2A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246E3A70-1408-BE40-B0CB-B4685DD12B7D}"/>
                  </a:ext>
                </a:extLst>
              </p:cNvPr>
              <p:cNvSpPr/>
              <p:nvPr/>
            </p:nvSpPr>
            <p:spPr>
              <a:xfrm>
                <a:off x="1173157" y="2446071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6CF1B3-0CF6-C24D-8A2B-2BA3BE73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31549-A526-D248-A215-73277FD27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656" y="4046005"/>
            <a:ext cx="3457618" cy="2052748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69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12552" cy="570225"/>
          </a:xfrm>
        </p:spPr>
        <p:txBody>
          <a:bodyPr/>
          <a:lstStyle/>
          <a:p>
            <a:r>
              <a:rPr lang="en-US" dirty="0"/>
              <a:t>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E071B5-7330-294E-A20A-79B1CB6F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34" y="961670"/>
            <a:ext cx="10809271" cy="536683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Header-only C++11  library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Benefits portability 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Leverages C++11 and metaprogramming for type detection and compile-time dispatching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HPC performance portability (</a:t>
            </a:r>
            <a:r>
              <a:rPr lang="en-US" sz="1900" dirty="0" err="1"/>
              <a:t>Kokkos</a:t>
            </a:r>
            <a:r>
              <a:rPr lang="en-US" sz="1900" dirty="0"/>
              <a:t>)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Natively support data structures from </a:t>
            </a:r>
            <a:r>
              <a:rPr lang="en-US" sz="1900" dirty="0" err="1"/>
              <a:t>Trillinos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tPetra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tPetraBlock</a:t>
            </a:r>
            <a:endParaRPr lang="en-US" sz="1900" dirty="0"/>
          </a:p>
          <a:p>
            <a:pPr lvl="1">
              <a:spcBef>
                <a:spcPts val="800"/>
              </a:spcBef>
            </a:pPr>
            <a:r>
              <a:rPr lang="en-US" sz="1900" dirty="0" err="1"/>
              <a:t>ePetra</a:t>
            </a:r>
            <a:endParaRPr lang="en-US" sz="1900" dirty="0"/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a Python API</a:t>
            </a:r>
          </a:p>
          <a:p>
            <a:pPr lvl="1">
              <a:spcBef>
                <a:spcPts val="800"/>
              </a:spcBef>
            </a:pPr>
            <a:r>
              <a:rPr lang="en-US" sz="1900" dirty="0"/>
              <a:t>Enables Python users to use the C++ </a:t>
            </a:r>
            <a:r>
              <a:rPr lang="en-US" sz="1900" dirty="0" err="1"/>
              <a:t>Pressio</a:t>
            </a:r>
            <a:r>
              <a:rPr lang="en-US" sz="1900" dirty="0"/>
              <a:t> functionalities from Python</a:t>
            </a: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900" dirty="0"/>
              <a:t>Supports </a:t>
            </a:r>
            <a:r>
              <a:rPr lang="en-US" sz="1900" dirty="0" err="1"/>
              <a:t>Galerkin</a:t>
            </a:r>
            <a:r>
              <a:rPr lang="en-US" sz="1900" dirty="0"/>
              <a:t>, LSPG, and WLS ROMs (w/ </a:t>
            </a:r>
            <a:r>
              <a:rPr lang="en-US" sz="1900" dirty="0" err="1"/>
              <a:t>hyperreduction</a:t>
            </a:r>
            <a:r>
              <a:rPr lang="en-US" sz="1900" dirty="0"/>
              <a:t>)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1C153-D492-4540-8F88-88D8099E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4649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98" y="1961688"/>
            <a:ext cx="992045" cy="253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73B81-68F0-5943-A7CF-C3F55880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174" y="2832175"/>
            <a:ext cx="467539" cy="33002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EE24819-1D1F-A04A-A1B6-01E28947F6D8}"/>
              </a:ext>
            </a:extLst>
          </p:cNvPr>
          <p:cNvSpPr txBox="1">
            <a:spLocks/>
          </p:cNvSpPr>
          <p:nvPr/>
        </p:nvSpPr>
        <p:spPr>
          <a:xfrm>
            <a:off x="274646" y="5008721"/>
            <a:ext cx="5287425" cy="16040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hyper-reduction, we require </a:t>
            </a:r>
            <a:r>
              <a:rPr lang="en-US" sz="1600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 and </a:t>
            </a:r>
            <a:r>
              <a:rPr lang="en-US" sz="1600" dirty="0" err="1">
                <a:latin typeface="Andale Mono" panose="020B0509000000000004" pitchFamily="49" charset="0"/>
              </a:rPr>
              <a:t>applyJacobian</a:t>
            </a:r>
            <a:r>
              <a:rPr lang="en-US" dirty="0"/>
              <a:t> to return results at only a subset of the mesh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274646" y="3828434"/>
            <a:ext cx="5346225" cy="77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A161BB-9540-484D-B5D0-D53135279EC2}"/>
              </a:ext>
            </a:extLst>
          </p:cNvPr>
          <p:cNvGrpSpPr/>
          <p:nvPr/>
        </p:nvGrpSpPr>
        <p:grpSpPr>
          <a:xfrm>
            <a:off x="5749848" y="929997"/>
            <a:ext cx="6301885" cy="5080838"/>
            <a:chOff x="2736895" y="1046829"/>
            <a:chExt cx="6577382" cy="530295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92EB5D-5110-5D40-AFB6-F15EA1E84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34" r="14445"/>
            <a:stretch/>
          </p:blipFill>
          <p:spPr>
            <a:xfrm>
              <a:off x="2736895" y="1046829"/>
              <a:ext cx="6577382" cy="530295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0386BA6-5DC7-B24D-BA55-FE86AE12EDBC}"/>
                </a:ext>
              </a:extLst>
            </p:cNvPr>
            <p:cNvGrpSpPr/>
            <p:nvPr/>
          </p:nvGrpSpPr>
          <p:grpSpPr>
            <a:xfrm>
              <a:off x="3027861" y="1098758"/>
              <a:ext cx="6286416" cy="1106560"/>
              <a:chOff x="372067" y="2226092"/>
              <a:chExt cx="6236839" cy="1053137"/>
            </a:xfrm>
            <a:solidFill>
              <a:schemeClr val="bg1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2ADA52-BADA-874E-A8E1-9478B0688A54}"/>
                  </a:ext>
                </a:extLst>
              </p:cNvPr>
              <p:cNvSpPr/>
              <p:nvPr/>
            </p:nvSpPr>
            <p:spPr>
              <a:xfrm>
                <a:off x="372067" y="2226092"/>
                <a:ext cx="6236839" cy="105313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05BD0CE-270A-F64A-AB72-4AF75C514855}"/>
                  </a:ext>
                </a:extLst>
              </p:cNvPr>
              <p:cNvSpPr/>
              <p:nvPr/>
            </p:nvSpPr>
            <p:spPr>
              <a:xfrm>
                <a:off x="1084668" y="2453115"/>
                <a:ext cx="4508938" cy="599089"/>
              </a:xfrm>
              <a:prstGeom prst="roundRect">
                <a:avLst/>
              </a:prstGeom>
              <a:solidFill>
                <a:srgbClr val="AFCFDC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aramond" panose="02020404030301010803" pitchFamily="18" charset="0"/>
                  </a:rPr>
                  <a:t>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2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Pressio</a:t>
            </a:r>
            <a:r>
              <a:rPr lang="en-US" dirty="0"/>
              <a:t> talk to an application?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85468" y="1202211"/>
            <a:ext cx="5287424" cy="22267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Pressio’s</a:t>
            </a:r>
            <a:r>
              <a:rPr lang="en-US" dirty="0"/>
              <a:t> API requires the application to expose two main functions: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ndale Mono" panose="020B0509000000000004" pitchFamily="49" charset="0"/>
              </a:rPr>
              <a:t>velocity</a:t>
            </a:r>
            <a:r>
              <a:rPr lang="en-US" dirty="0"/>
              <a:t>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ndale Mono" panose="020B0509000000000004" pitchFamily="49" charset="0"/>
              </a:rPr>
              <a:t>applyJacobian</a:t>
            </a:r>
            <a:r>
              <a:rPr lang="en-US" dirty="0">
                <a:latin typeface="Andale Mono" panose="020B0509000000000004" pitchFamily="49" charset="0"/>
              </a:rPr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B13BF-A635-A44C-BBD6-895A883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717" y="1961688"/>
            <a:ext cx="992045" cy="253288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6699670" y="3622329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4FA5EC6-11CF-4045-A4EB-FFF810BAAFAB}"/>
              </a:ext>
            </a:extLst>
          </p:cNvPr>
          <p:cNvSpPr txBox="1">
            <a:spLocks/>
          </p:cNvSpPr>
          <p:nvPr/>
        </p:nvSpPr>
        <p:spPr>
          <a:xfrm>
            <a:off x="6056067" y="4198206"/>
            <a:ext cx="5346225" cy="4854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uses these functions to construct the ROMs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760A9BC-AC55-214A-BE6C-87B459607506}"/>
              </a:ext>
            </a:extLst>
          </p:cNvPr>
          <p:cNvGrpSpPr/>
          <p:nvPr/>
        </p:nvGrpSpPr>
        <p:grpSpPr>
          <a:xfrm>
            <a:off x="530808" y="1400910"/>
            <a:ext cx="2995165" cy="1370341"/>
            <a:chOff x="530808" y="1400910"/>
            <a:chExt cx="2995165" cy="1370341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B9FA394-95AB-8747-9C68-6514A590D451}"/>
                </a:ext>
              </a:extLst>
            </p:cNvPr>
            <p:cNvSpPr/>
            <p:nvPr/>
          </p:nvSpPr>
          <p:spPr>
            <a:xfrm>
              <a:off x="530808" y="1400910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8BABB2-A22D-1846-BBFA-A6FAD5996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647" y="2121396"/>
              <a:ext cx="2002041" cy="3150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3A9C5-5B31-9F4B-81E7-F7C0F86B285C}"/>
                </a:ext>
              </a:extLst>
            </p:cNvPr>
            <p:cNvSpPr txBox="1"/>
            <p:nvPr/>
          </p:nvSpPr>
          <p:spPr>
            <a:xfrm>
              <a:off x="819108" y="1606915"/>
              <a:ext cx="270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Application Core Code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9545558-7AE6-244B-B2DA-27311D95E7D4}"/>
              </a:ext>
            </a:extLst>
          </p:cNvPr>
          <p:cNvGrpSpPr/>
          <p:nvPr/>
        </p:nvGrpSpPr>
        <p:grpSpPr>
          <a:xfrm>
            <a:off x="539721" y="5243416"/>
            <a:ext cx="2990709" cy="1370341"/>
            <a:chOff x="539721" y="5243416"/>
            <a:chExt cx="2990709" cy="137034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1DC5000-2DD6-0B4C-9188-1CED60E96930}"/>
                </a:ext>
              </a:extLst>
            </p:cNvPr>
            <p:cNvSpPr/>
            <p:nvPr/>
          </p:nvSpPr>
          <p:spPr>
            <a:xfrm>
              <a:off x="539721" y="5243416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852927-22D0-CB4C-9B67-50DFAEE39081}"/>
                </a:ext>
              </a:extLst>
            </p:cNvPr>
            <p:cNvSpPr txBox="1"/>
            <p:nvPr/>
          </p:nvSpPr>
          <p:spPr>
            <a:xfrm>
              <a:off x="1491553" y="5791774"/>
              <a:ext cx="896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Garamond" panose="02020404030301010803" pitchFamily="18" charset="0"/>
                </a:rPr>
                <a:t>Pressio</a:t>
              </a:r>
              <a:endParaRPr lang="en-US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FE35AB-B8B4-4746-B835-E46C2658FC2A}"/>
              </a:ext>
            </a:extLst>
          </p:cNvPr>
          <p:cNvGrpSpPr/>
          <p:nvPr/>
        </p:nvGrpSpPr>
        <p:grpSpPr>
          <a:xfrm>
            <a:off x="539721" y="3313332"/>
            <a:ext cx="2990709" cy="1370341"/>
            <a:chOff x="539721" y="3313332"/>
            <a:chExt cx="2990709" cy="1370341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3B26686-963F-D04A-B9A1-1AA97B3EB4AC}"/>
                </a:ext>
              </a:extLst>
            </p:cNvPr>
            <p:cNvSpPr/>
            <p:nvPr/>
          </p:nvSpPr>
          <p:spPr>
            <a:xfrm>
              <a:off x="539721" y="3313332"/>
              <a:ext cx="2990709" cy="1370341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D1221B-6049-4144-AB1F-C3E6591C9FBE}"/>
                </a:ext>
              </a:extLst>
            </p:cNvPr>
            <p:cNvSpPr txBox="1"/>
            <p:nvPr/>
          </p:nvSpPr>
          <p:spPr>
            <a:xfrm>
              <a:off x="1393728" y="3813836"/>
              <a:ext cx="1091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Adapter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F702D7-E71E-CC4D-8E83-7C8F36C00769}"/>
              </a:ext>
            </a:extLst>
          </p:cNvPr>
          <p:cNvCxnSpPr>
            <a:cxnSpLocks/>
          </p:cNvCxnSpPr>
          <p:nvPr/>
        </p:nvCxnSpPr>
        <p:spPr>
          <a:xfrm flipV="1">
            <a:off x="1301961" y="4683673"/>
            <a:ext cx="0" cy="548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CA097-EB19-024B-927E-BAFDAA3CBC99}"/>
              </a:ext>
            </a:extLst>
          </p:cNvPr>
          <p:cNvCxnSpPr>
            <a:cxnSpLocks/>
          </p:cNvCxnSpPr>
          <p:nvPr/>
        </p:nvCxnSpPr>
        <p:spPr>
          <a:xfrm>
            <a:off x="2623096" y="4683673"/>
            <a:ext cx="0" cy="5483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A5EBC46-3669-B149-BE11-3B4693A70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26" y="4871297"/>
            <a:ext cx="553486" cy="1844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CD52F8-3E8B-EB44-BC71-5BA8CDE99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735" y="2809812"/>
            <a:ext cx="665260" cy="4497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CE73EC2-773A-484D-BE85-65E2762FD06E}"/>
              </a:ext>
            </a:extLst>
          </p:cNvPr>
          <p:cNvGrpSpPr/>
          <p:nvPr/>
        </p:nvGrpSpPr>
        <p:grpSpPr>
          <a:xfrm>
            <a:off x="3521517" y="2299755"/>
            <a:ext cx="2019948" cy="3323450"/>
            <a:chOff x="3521517" y="2299755"/>
            <a:chExt cx="2019948" cy="332345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BFC6861-845C-3D4B-BA8E-188E060F2A97}"/>
                </a:ext>
              </a:extLst>
            </p:cNvPr>
            <p:cNvSpPr/>
            <p:nvPr/>
          </p:nvSpPr>
          <p:spPr>
            <a:xfrm>
              <a:off x="4132409" y="2299755"/>
              <a:ext cx="1409056" cy="3323450"/>
            </a:xfrm>
            <a:prstGeom prst="roundRect">
              <a:avLst/>
            </a:prstGeom>
            <a:solidFill>
              <a:srgbClr val="FFE1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29A0F6-FC59-C14C-B301-5C7B34CC76DC}"/>
                </a:ext>
              </a:extLst>
            </p:cNvPr>
            <p:cNvSpPr txBox="1"/>
            <p:nvPr/>
          </p:nvSpPr>
          <p:spPr>
            <a:xfrm>
              <a:off x="4311324" y="3813836"/>
              <a:ext cx="1165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int main(  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0118F8-E7D9-2A4A-83BB-CB8722D8FF92}"/>
                </a:ext>
              </a:extLst>
            </p:cNvPr>
            <p:cNvCxnSpPr/>
            <p:nvPr/>
          </p:nvCxnSpPr>
          <p:spPr>
            <a:xfrm flipH="1">
              <a:off x="3530430" y="2507030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107CB4-352F-F04A-B7C1-F2C93466DD09}"/>
                </a:ext>
              </a:extLst>
            </p:cNvPr>
            <p:cNvCxnSpPr/>
            <p:nvPr/>
          </p:nvCxnSpPr>
          <p:spPr>
            <a:xfrm flipH="1">
              <a:off x="3521517" y="4005567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87C9334-C6C9-F141-ABF6-8E30CD63EFBA}"/>
                </a:ext>
              </a:extLst>
            </p:cNvPr>
            <p:cNvCxnSpPr/>
            <p:nvPr/>
          </p:nvCxnSpPr>
          <p:spPr>
            <a:xfrm flipH="1">
              <a:off x="3521517" y="5438964"/>
              <a:ext cx="6108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458FCD-2351-154D-B003-88ECADB9CD18}"/>
              </a:ext>
            </a:extLst>
          </p:cNvPr>
          <p:cNvCxnSpPr>
            <a:cxnSpLocks/>
          </p:cNvCxnSpPr>
          <p:nvPr/>
        </p:nvCxnSpPr>
        <p:spPr>
          <a:xfrm flipV="1">
            <a:off x="1322146" y="2764974"/>
            <a:ext cx="0" cy="548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6580AAD-4D8A-F14B-9DD7-AF19BFFCAE4E}"/>
              </a:ext>
            </a:extLst>
          </p:cNvPr>
          <p:cNvCxnSpPr>
            <a:cxnSpLocks/>
          </p:cNvCxnSpPr>
          <p:nvPr/>
        </p:nvCxnSpPr>
        <p:spPr>
          <a:xfrm>
            <a:off x="2623096" y="2764974"/>
            <a:ext cx="0" cy="548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A4FCF6E7-EFF0-DA46-9A10-82D538CF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54" y="4913362"/>
            <a:ext cx="626557" cy="15997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18939E-A5E3-9C45-98F1-75701BBA7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819" b="4151"/>
          <a:stretch/>
        </p:blipFill>
        <p:spPr>
          <a:xfrm>
            <a:off x="588325" y="2962269"/>
            <a:ext cx="465563" cy="1423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3687BD8-AE3F-6340-977F-5AD3ECFCB5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61884" b="-8567"/>
          <a:stretch/>
        </p:blipFill>
        <p:spPr>
          <a:xfrm>
            <a:off x="2677005" y="2993286"/>
            <a:ext cx="565801" cy="152675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59B737B3-FC14-9248-9491-A815BA17FFD5}"/>
              </a:ext>
            </a:extLst>
          </p:cNvPr>
          <p:cNvGrpSpPr/>
          <p:nvPr/>
        </p:nvGrpSpPr>
        <p:grpSpPr>
          <a:xfrm>
            <a:off x="96308" y="2881741"/>
            <a:ext cx="11276584" cy="3636061"/>
            <a:chOff x="96308" y="2881741"/>
            <a:chExt cx="11276584" cy="363606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639F07B-1321-2C49-8F9D-1400709B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8133" y="4728607"/>
              <a:ext cx="2685667" cy="1789195"/>
            </a:xfrm>
            <a:prstGeom prst="rect">
              <a:avLst/>
            </a:prstGeom>
          </p:spPr>
        </p:pic>
        <p:sp>
          <p:nvSpPr>
            <p:cNvPr id="70" name="Content Placeholder 5">
              <a:extLst>
                <a:ext uri="{FF2B5EF4-FFF2-40B4-BE49-F238E27FC236}">
                  <a16:creationId xmlns:a16="http://schemas.microsoft.com/office/drawing/2014/main" id="{422A517D-5F02-B440-9E5D-C18DA24C87E7}"/>
                </a:ext>
              </a:extLst>
            </p:cNvPr>
            <p:cNvSpPr txBox="1">
              <a:spLocks/>
            </p:cNvSpPr>
            <p:nvPr/>
          </p:nvSpPr>
          <p:spPr>
            <a:xfrm>
              <a:off x="6085468" y="5031903"/>
              <a:ext cx="1946249" cy="485467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85000" lnSpcReduction="10000"/>
            </a:bodyPr>
            <a:lstStyle>
              <a:lvl1pPr marL="91436" indent="-91436" algn="l" defTabSz="914354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384029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8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566900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749771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932642" indent="-182870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rgbClr val="00B0F0"/>
                </a:buClr>
                <a:buFont typeface="Calibri" pitchFamily="34" charset="0"/>
                <a:buChar char="◦"/>
                <a:defRPr sz="14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109994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29993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499925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699916" indent="-228589" algn="l" defTabSz="914354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en-US" dirty="0"/>
                <a:t>For </a:t>
              </a:r>
              <a:r>
                <a:rPr lang="en-US" dirty="0" err="1"/>
                <a:t>hyperreduction</a:t>
              </a:r>
              <a:r>
                <a:rPr lang="en-US" dirty="0"/>
                <a:t>: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CAB7782-E714-E84A-9C9F-9CB145BD81F1}"/>
                </a:ext>
              </a:extLst>
            </p:cNvPr>
            <p:cNvSpPr/>
            <p:nvPr/>
          </p:nvSpPr>
          <p:spPr>
            <a:xfrm>
              <a:off x="8271989" y="4683673"/>
              <a:ext cx="3100903" cy="1834129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346114B-C2D2-F04B-91E6-202281ADCD53}"/>
                </a:ext>
              </a:extLst>
            </p:cNvPr>
            <p:cNvSpPr/>
            <p:nvPr/>
          </p:nvSpPr>
          <p:spPr>
            <a:xfrm>
              <a:off x="588325" y="4800924"/>
              <a:ext cx="654834" cy="352416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4C3E31C-00A5-5F4E-8F6D-4648C767333F}"/>
                </a:ext>
              </a:extLst>
            </p:cNvPr>
            <p:cNvSpPr/>
            <p:nvPr/>
          </p:nvSpPr>
          <p:spPr>
            <a:xfrm>
              <a:off x="96308" y="2902291"/>
              <a:ext cx="1180745" cy="357274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1D62377-96CB-8E49-8D86-25A610735FA4}"/>
                </a:ext>
              </a:extLst>
            </p:cNvPr>
            <p:cNvSpPr/>
            <p:nvPr/>
          </p:nvSpPr>
          <p:spPr>
            <a:xfrm>
              <a:off x="2646786" y="2881741"/>
              <a:ext cx="1409051" cy="360341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98176A-422C-4647-A993-283C8F47E34B}"/>
                </a:ext>
              </a:extLst>
            </p:cNvPr>
            <p:cNvSpPr/>
            <p:nvPr/>
          </p:nvSpPr>
          <p:spPr>
            <a:xfrm>
              <a:off x="2689967" y="4792642"/>
              <a:ext cx="1193350" cy="360678"/>
            </a:xfrm>
            <a:prstGeom prst="rect">
              <a:avLst/>
            </a:prstGeom>
            <a:noFill/>
            <a:ln>
              <a:solidFill>
                <a:srgbClr val="00AC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EE1E9F0-E33C-8841-B82E-3E724239F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108" y="2922861"/>
            <a:ext cx="379440" cy="25652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078A318-3A58-7F40-8028-5ECB3E58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775" y="4858948"/>
            <a:ext cx="379440" cy="2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9E5691-D95F-6940-A9D7-747075E3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52" y="929997"/>
            <a:ext cx="6316018" cy="58360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Pressio</a:t>
            </a:r>
            <a:r>
              <a:rPr lang="en-US" dirty="0"/>
              <a:t>: How do we build and run a 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B151691-349C-B042-8310-688D20B6DF33}"/>
              </a:ext>
            </a:extLst>
          </p:cNvPr>
          <p:cNvSpPr txBox="1">
            <a:spLocks/>
          </p:cNvSpPr>
          <p:nvPr/>
        </p:nvSpPr>
        <p:spPr>
          <a:xfrm>
            <a:off x="274648" y="3537550"/>
            <a:ext cx="5287424" cy="8831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AB49FA-EB73-B848-B3A2-0E2348C77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44EA7A-1B91-E449-9B9A-7C234D71075E}"/>
              </a:ext>
            </a:extLst>
          </p:cNvPr>
          <p:cNvGrpSpPr/>
          <p:nvPr/>
        </p:nvGrpSpPr>
        <p:grpSpPr>
          <a:xfrm>
            <a:off x="1574564" y="2386910"/>
            <a:ext cx="8768757" cy="472358"/>
            <a:chOff x="1574564" y="2386910"/>
            <a:chExt cx="8768757" cy="47235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8E9A2F-01C2-7B4F-8A60-F33BF5278167}"/>
                </a:ext>
              </a:extLst>
            </p:cNvPr>
            <p:cNvCxnSpPr/>
            <p:nvPr/>
          </p:nvCxnSpPr>
          <p:spPr>
            <a:xfrm>
              <a:off x="7137906" y="2629633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8A7E1C-692C-0749-94C2-C88E6A80343E}"/>
                </a:ext>
              </a:extLst>
            </p:cNvPr>
            <p:cNvSpPr txBox="1"/>
            <p:nvPr/>
          </p:nvSpPr>
          <p:spPr>
            <a:xfrm>
              <a:off x="8077957" y="2386910"/>
              <a:ext cx="2265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Create the FOM object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0AF1A8-42C5-8B4A-92D6-E2E783216639}"/>
                </a:ext>
              </a:extLst>
            </p:cNvPr>
            <p:cNvSpPr/>
            <p:nvPr/>
          </p:nvSpPr>
          <p:spPr>
            <a:xfrm>
              <a:off x="1574564" y="2432999"/>
              <a:ext cx="5563341" cy="42626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6B5912-7766-C046-B6DA-F3E16873B046}"/>
              </a:ext>
            </a:extLst>
          </p:cNvPr>
          <p:cNvGrpSpPr/>
          <p:nvPr/>
        </p:nvGrpSpPr>
        <p:grpSpPr>
          <a:xfrm>
            <a:off x="1574564" y="3450208"/>
            <a:ext cx="9631421" cy="657334"/>
            <a:chOff x="1574564" y="3450208"/>
            <a:chExt cx="9631421" cy="6573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DFA062-988B-FB43-BBF8-6120D0786119}"/>
                </a:ext>
              </a:extLst>
            </p:cNvPr>
            <p:cNvSpPr txBox="1"/>
            <p:nvPr/>
          </p:nvSpPr>
          <p:spPr>
            <a:xfrm>
              <a:off x="8127898" y="3590773"/>
              <a:ext cx="307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Load/compute the POD modes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DCFBF2-FC8A-034C-AEB5-24C8F5576F4E}"/>
                </a:ext>
              </a:extLst>
            </p:cNvPr>
            <p:cNvSpPr/>
            <p:nvPr/>
          </p:nvSpPr>
          <p:spPr>
            <a:xfrm>
              <a:off x="1574564" y="3450208"/>
              <a:ext cx="5513401" cy="657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D17E37-A1B7-164D-AEA4-AC9B15A17CC3}"/>
                </a:ext>
              </a:extLst>
            </p:cNvPr>
            <p:cNvCxnSpPr/>
            <p:nvPr/>
          </p:nvCxnSpPr>
          <p:spPr>
            <a:xfrm>
              <a:off x="7087965" y="3770729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45746-2166-6042-8A67-7AF2DB13C37F}"/>
              </a:ext>
            </a:extLst>
          </p:cNvPr>
          <p:cNvGrpSpPr/>
          <p:nvPr/>
        </p:nvGrpSpPr>
        <p:grpSpPr>
          <a:xfrm>
            <a:off x="1412299" y="4622891"/>
            <a:ext cx="9148069" cy="971137"/>
            <a:chOff x="1412299" y="4622891"/>
            <a:chExt cx="9148069" cy="9711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45CCA9-3BD8-DF41-A683-3834A4020663}"/>
                </a:ext>
              </a:extLst>
            </p:cNvPr>
            <p:cNvSpPr txBox="1"/>
            <p:nvPr/>
          </p:nvSpPr>
          <p:spPr>
            <a:xfrm>
              <a:off x="8077957" y="4950751"/>
              <a:ext cx="2482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Create the ROM problem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6699B4-AB5E-9A47-A066-4CA936E29B03}"/>
                </a:ext>
              </a:extLst>
            </p:cNvPr>
            <p:cNvSpPr/>
            <p:nvPr/>
          </p:nvSpPr>
          <p:spPr>
            <a:xfrm>
              <a:off x="1412299" y="4622891"/>
              <a:ext cx="5714081" cy="9711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CF23EE2-96B4-5C4F-AAE2-5D84C6993211}"/>
                </a:ext>
              </a:extLst>
            </p:cNvPr>
            <p:cNvCxnSpPr/>
            <p:nvPr/>
          </p:nvCxnSpPr>
          <p:spPr>
            <a:xfrm>
              <a:off x="7126380" y="5127814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DC0EB-72E5-0345-AD4A-B5753446B18A}"/>
              </a:ext>
            </a:extLst>
          </p:cNvPr>
          <p:cNvGrpSpPr/>
          <p:nvPr/>
        </p:nvGrpSpPr>
        <p:grpSpPr>
          <a:xfrm>
            <a:off x="1412298" y="5649516"/>
            <a:ext cx="8360987" cy="369332"/>
            <a:chOff x="1412298" y="5649516"/>
            <a:chExt cx="8360987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D5F9AC-0DD8-774A-8F6E-5FB1F701132C}"/>
                </a:ext>
              </a:extLst>
            </p:cNvPr>
            <p:cNvCxnSpPr/>
            <p:nvPr/>
          </p:nvCxnSpPr>
          <p:spPr>
            <a:xfrm>
              <a:off x="7137906" y="5834182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58B326-DE05-1541-B7C9-EC2D3BD6C2F9}"/>
                </a:ext>
              </a:extLst>
            </p:cNvPr>
            <p:cNvSpPr txBox="1"/>
            <p:nvPr/>
          </p:nvSpPr>
          <p:spPr>
            <a:xfrm>
              <a:off x="8127898" y="5649516"/>
              <a:ext cx="1645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Advance in time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3F1AEC-49C0-D143-B66C-E28D69371919}"/>
                </a:ext>
              </a:extLst>
            </p:cNvPr>
            <p:cNvSpPr/>
            <p:nvPr/>
          </p:nvSpPr>
          <p:spPr>
            <a:xfrm>
              <a:off x="1412298" y="5695625"/>
              <a:ext cx="5725607" cy="2895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21822-0D8E-A14A-9B8C-8F9D774D71F5}"/>
              </a:ext>
            </a:extLst>
          </p:cNvPr>
          <p:cNvGrpSpPr/>
          <p:nvPr/>
        </p:nvGrpSpPr>
        <p:grpSpPr>
          <a:xfrm>
            <a:off x="1563039" y="1438997"/>
            <a:ext cx="7969043" cy="736238"/>
            <a:chOff x="1563039" y="1438997"/>
            <a:chExt cx="7969043" cy="73623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87A0AD-C4F0-7747-B90F-7234C09CA7F6}"/>
                </a:ext>
              </a:extLst>
            </p:cNvPr>
            <p:cNvCxnSpPr>
              <a:cxnSpLocks/>
            </p:cNvCxnSpPr>
            <p:nvPr/>
          </p:nvCxnSpPr>
          <p:spPr>
            <a:xfrm>
              <a:off x="7126379" y="1762799"/>
              <a:ext cx="94005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5EDF6C-C4C5-4C42-824A-0052A12DB463}"/>
                </a:ext>
              </a:extLst>
            </p:cNvPr>
            <p:cNvSpPr/>
            <p:nvPr/>
          </p:nvSpPr>
          <p:spPr>
            <a:xfrm>
              <a:off x="1563039" y="1438997"/>
              <a:ext cx="5563341" cy="736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11388F-4D08-A246-8636-287D3797FDC7}"/>
                </a:ext>
              </a:extLst>
            </p:cNvPr>
            <p:cNvSpPr txBox="1"/>
            <p:nvPr/>
          </p:nvSpPr>
          <p:spPr>
            <a:xfrm>
              <a:off x="8028016" y="1585578"/>
              <a:ext cx="150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aramond" panose="02020404030301010803" pitchFamily="18" charset="0"/>
                </a:rPr>
                <a:t>Type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r>
              <a:rPr lang="en-US" dirty="0"/>
              <a:t>: 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2" y="1050367"/>
            <a:ext cx="5081064" cy="48785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a ROM of the shallow water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BD203-936F-A944-9B32-E5B05D6C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03" y="1544884"/>
            <a:ext cx="4110903" cy="1764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A5CE6-BFBF-574D-B786-FAB5384E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603" y="3976017"/>
            <a:ext cx="3397732" cy="327492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670154" y="3566859"/>
            <a:ext cx="5081064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5E20C-41E4-F64D-AEAF-5BDB591F1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389" y="4463870"/>
            <a:ext cx="2655000" cy="25449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67428ED-C95E-4B46-A26A-C506A198A555}"/>
              </a:ext>
            </a:extLst>
          </p:cNvPr>
          <p:cNvSpPr txBox="1">
            <a:spLocks/>
          </p:cNvSpPr>
          <p:nvPr/>
        </p:nvSpPr>
        <p:spPr>
          <a:xfrm>
            <a:off x="670154" y="4778630"/>
            <a:ext cx="4763828" cy="11636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parameters: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gravity parameter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   : controls the magnitude of the pulse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24CEC1-D2C7-4B4E-B8DE-2B1E3F91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16" y="5188263"/>
            <a:ext cx="227300" cy="172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4510B-DE66-2445-992C-FF79D3A00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16" y="5516036"/>
            <a:ext cx="234188" cy="172197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8241D4C-19DA-4A4A-9429-39756121801F}"/>
              </a:ext>
            </a:extLst>
          </p:cNvPr>
          <p:cNvSpPr txBox="1">
            <a:spLocks/>
          </p:cNvSpPr>
          <p:nvPr/>
        </p:nvSpPr>
        <p:spPr>
          <a:xfrm>
            <a:off x="7812527" y="4830022"/>
            <a:ext cx="296652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Surface plot of the water 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6F042-196F-CA4C-9A8E-3C750708D029}"/>
              </a:ext>
            </a:extLst>
          </p:cNvPr>
          <p:cNvSpPr txBox="1"/>
          <p:nvPr/>
        </p:nvSpPr>
        <p:spPr>
          <a:xfrm>
            <a:off x="484348" y="6317770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8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8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8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8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6303C3-BDF3-644D-8E19-0D05AB564C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597" y="14542"/>
            <a:ext cx="1699677" cy="828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AFB9E-3619-3643-8223-ED4784237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917" y="1275227"/>
            <a:ext cx="4763827" cy="35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3440" y="1258965"/>
            <a:ext cx="6594553" cy="194458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Have access to an app that solves the shallow water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finite volume scheme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128 x 128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tPetraBlock</a:t>
            </a:r>
            <a:r>
              <a:rPr lang="en-US" dirty="0"/>
              <a:t> data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Capable of evaluating residual at a subset of the mesh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Takes 20 seconds to run one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88A156F-D0FA-5243-94B2-FFE57DCBC392}"/>
              </a:ext>
            </a:extLst>
          </p:cNvPr>
          <p:cNvSpPr txBox="1">
            <a:spLocks/>
          </p:cNvSpPr>
          <p:nvPr/>
        </p:nvSpPr>
        <p:spPr>
          <a:xfrm>
            <a:off x="613438" y="4150658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FOM for training parameter instances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25F95-812C-7848-AC19-C48BBADC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9" y="4593969"/>
            <a:ext cx="1445559" cy="25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0F4C6-B1D4-3E4E-90D8-AE35E4D6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9" y="4977165"/>
            <a:ext cx="2168327" cy="255097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7C14106-C7D6-0D44-B306-5216DD1CBF6A}"/>
              </a:ext>
            </a:extLst>
          </p:cNvPr>
          <p:cNvSpPr txBox="1">
            <a:spLocks/>
          </p:cNvSpPr>
          <p:nvPr/>
        </p:nvSpPr>
        <p:spPr>
          <a:xfrm>
            <a:off x="613438" y="5510140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Post process FOM data for basis…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2BC321A-5C14-5B40-937E-2F37ACEDEE34}"/>
              </a:ext>
            </a:extLst>
          </p:cNvPr>
          <p:cNvSpPr txBox="1">
            <a:spLocks/>
          </p:cNvSpPr>
          <p:nvPr/>
        </p:nvSpPr>
        <p:spPr>
          <a:xfrm>
            <a:off x="613438" y="5908768"/>
            <a:ext cx="5666247" cy="3906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the ROM for a test parameter instance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46C7039-28C9-C545-949F-9C55F07C0784}"/>
              </a:ext>
            </a:extLst>
          </p:cNvPr>
          <p:cNvSpPr txBox="1">
            <a:spLocks/>
          </p:cNvSpPr>
          <p:nvPr/>
        </p:nvSpPr>
        <p:spPr>
          <a:xfrm>
            <a:off x="765839" y="3568037"/>
            <a:ext cx="5558760" cy="4776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functionality for the app to meet </a:t>
            </a:r>
            <a:r>
              <a:rPr lang="en-US" dirty="0" err="1"/>
              <a:t>Pressio’s</a:t>
            </a:r>
            <a:r>
              <a:rPr lang="en-US" dirty="0"/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E6DCA4-91BA-F64B-AA57-E0D651FA8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096" y="1368305"/>
            <a:ext cx="3750952" cy="2813214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D7B1FF2-06D8-3E49-A16B-276C6C1317F5}"/>
              </a:ext>
            </a:extLst>
          </p:cNvPr>
          <p:cNvSpPr txBox="1">
            <a:spLocks/>
          </p:cNvSpPr>
          <p:nvPr/>
        </p:nvSpPr>
        <p:spPr>
          <a:xfrm>
            <a:off x="8380352" y="4361214"/>
            <a:ext cx="1193139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Sample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5844A-544C-2946-9E1F-37B52EC26013}"/>
              </a:ext>
            </a:extLst>
          </p:cNvPr>
          <p:cNvSpPr txBox="1"/>
          <p:nvPr/>
        </p:nvSpPr>
        <p:spPr>
          <a:xfrm>
            <a:off x="6096000" y="6361806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6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6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0818" y="406184"/>
            <a:ext cx="10058400" cy="570225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7167" y="976409"/>
            <a:ext cx="4942328" cy="31427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at a novel parameter instance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0.3% error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4x speed up over FOM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6x better than nearest neighbors solution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improve as the FOM dimension grows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829EE1F-AB80-1A4C-9949-625D3C829255}"/>
              </a:ext>
            </a:extLst>
          </p:cNvPr>
          <p:cNvSpPr txBox="1">
            <a:spLocks/>
          </p:cNvSpPr>
          <p:nvPr/>
        </p:nvSpPr>
        <p:spPr>
          <a:xfrm>
            <a:off x="3392659" y="6079332"/>
            <a:ext cx="1409379" cy="3502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i="1" dirty="0">
                <a:latin typeface="Times" pitchFamily="2" charset="0"/>
              </a:rPr>
              <a:t>FOM solution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F2D7010-2CBF-354E-AF3E-8AF9D76224A5}"/>
              </a:ext>
            </a:extLst>
          </p:cNvPr>
          <p:cNvSpPr txBox="1">
            <a:spLocks/>
          </p:cNvSpPr>
          <p:nvPr/>
        </p:nvSpPr>
        <p:spPr>
          <a:xfrm>
            <a:off x="8335138" y="6079332"/>
            <a:ext cx="1615271" cy="4809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i="1" dirty="0">
                <a:latin typeface="Times" pitchFamily="2" charset="0"/>
              </a:rPr>
              <a:t>ROM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9C401-E3A3-5C4D-9D7E-1803E800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05" y="3174797"/>
            <a:ext cx="3872713" cy="2904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DBBEBB-1492-8448-B983-1F03A7483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62" y="3066151"/>
            <a:ext cx="4017574" cy="30131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5B37D-848A-6546-B709-27F8DFFD5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507" y="297745"/>
            <a:ext cx="4017574" cy="3013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7E5CA1-8EDD-0E48-AD0A-47BB80912F70}"/>
              </a:ext>
            </a:extLst>
          </p:cNvPr>
          <p:cNvSpPr txBox="1"/>
          <p:nvPr/>
        </p:nvSpPr>
        <p:spPr>
          <a:xfrm>
            <a:off x="114880" y="6485490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6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6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6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Windowed least-squares model reduction in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Software@Sandia</a:t>
            </a:r>
            <a:r>
              <a:rPr lang="en-US" dirty="0"/>
              <a:t> Series	August 24, 2020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Eric Parish and Francesco </a:t>
            </a:r>
            <a:r>
              <a:rPr lang="en-US" dirty="0" err="1"/>
              <a:t>Rizzi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10058400" cy="4908676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Projection-based ROMs enable fast and efficient approximate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windowed-least squares formulation enables robust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Pressio</a:t>
            </a:r>
            <a:r>
              <a:rPr lang="en-US" dirty="0"/>
              <a:t> is an open-source framework developed at Sandia aimed at providing performant </a:t>
            </a:r>
            <a:r>
              <a:rPr lang="en-US" dirty="0" err="1"/>
              <a:t>pROMs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Header only C++11 library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arbitrary datatypes and HPC programming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a Python API (WLS is ongoing)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are growing the </a:t>
            </a:r>
            <a:r>
              <a:rPr lang="en-US" dirty="0" err="1"/>
              <a:t>Pressio</a:t>
            </a:r>
            <a:r>
              <a:rPr lang="en-US" dirty="0"/>
              <a:t>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Coupling to new application codes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new solvers and ROM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Improving user interfaces and APIs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 are looking for collaborators!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Points of Contact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5297071"/>
            <a:ext cx="10058400" cy="10301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</a:t>
            </a:r>
            <a:r>
              <a:rPr lang="en-US" dirty="0" err="1"/>
              <a:t>Pressio</a:t>
            </a:r>
            <a:r>
              <a:rPr lang="en-US" dirty="0"/>
              <a:t>: </a:t>
            </a:r>
            <a:r>
              <a:rPr lang="en-US" dirty="0" err="1"/>
              <a:t>fnrizzi@sandia.gov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Contact email for WLS implementation: </a:t>
            </a:r>
            <a:r>
              <a:rPr lang="en-US" dirty="0" err="1"/>
              <a:t>ejparis@sandia.gov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7DD6D-996F-CC4C-B1E2-164483B8BB18}"/>
              </a:ext>
            </a:extLst>
          </p:cNvPr>
          <p:cNvSpPr txBox="1"/>
          <p:nvPr/>
        </p:nvSpPr>
        <p:spPr>
          <a:xfrm>
            <a:off x="914277" y="3228945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https://github.com/Pressio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3CA51-7272-0E4B-8624-4CEE7C29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77" y="997292"/>
            <a:ext cx="3645612" cy="2164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C149D9-19BA-DC4D-85ED-33D4D37F6AC2}"/>
              </a:ext>
            </a:extLst>
          </p:cNvPr>
          <p:cNvSpPr txBox="1"/>
          <p:nvPr/>
        </p:nvSpPr>
        <p:spPr>
          <a:xfrm>
            <a:off x="914277" y="3863734"/>
            <a:ext cx="689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5376"/>
                </a:solidFill>
                <a:hlinkClick r:id="rId5"/>
              </a:rPr>
              <a:t>https://</a:t>
            </a:r>
            <a:r>
              <a:rPr lang="en-US" sz="2000" dirty="0" err="1">
                <a:solidFill>
                  <a:srgbClr val="005376"/>
                </a:solidFill>
                <a:hlinkClick r:id="rId5"/>
              </a:rPr>
              <a:t>github.com</a:t>
            </a:r>
            <a:r>
              <a:rPr lang="en-US" sz="2000" dirty="0">
                <a:solidFill>
                  <a:srgbClr val="005376"/>
                </a:solidFill>
                <a:hlinkClick r:id="rId5"/>
              </a:rPr>
              <a:t>/eparish1/</a:t>
            </a:r>
            <a:r>
              <a:rPr lang="en-US" sz="2000" dirty="0" err="1">
                <a:solidFill>
                  <a:srgbClr val="005376"/>
                </a:solidFill>
                <a:hlinkClick r:id="rId5"/>
              </a:rPr>
              <a:t>pressio_wls_tutorial</a:t>
            </a:r>
            <a:endParaRPr lang="en-US" sz="2000" dirty="0">
              <a:solidFill>
                <a:srgbClr val="0053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of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4674" y="1197681"/>
            <a:ext cx="4409036" cy="892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 ROM basis from FOM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to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6E6AB4-E142-8949-AE81-C0DC4B07ABBE}"/>
              </a:ext>
            </a:extLst>
          </p:cNvPr>
          <p:cNvSpPr txBox="1">
            <a:spLocks/>
          </p:cNvSpPr>
          <p:nvPr/>
        </p:nvSpPr>
        <p:spPr>
          <a:xfrm>
            <a:off x="484348" y="3579463"/>
            <a:ext cx="5684419" cy="13690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main file for ROM application using </a:t>
            </a:r>
            <a:r>
              <a:rPr lang="en-US" dirty="0" err="1"/>
              <a:t>Pressio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Read in basis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Declare problem information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893D33C-310B-3345-9B94-424FB6EA068A}"/>
              </a:ext>
            </a:extLst>
          </p:cNvPr>
          <p:cNvSpPr txBox="1">
            <a:spLocks/>
          </p:cNvSpPr>
          <p:nvPr/>
        </p:nvSpPr>
        <p:spPr>
          <a:xfrm>
            <a:off x="514674" y="5379218"/>
            <a:ext cx="5684419" cy="11245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Execute ROM app and post process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Post processing is external to </a:t>
            </a:r>
            <a:r>
              <a:rPr lang="en-US" dirty="0" err="1"/>
              <a:t>pressio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15B6A47-1CF9-A24C-AF7C-89FE453C733F}"/>
              </a:ext>
            </a:extLst>
          </p:cNvPr>
          <p:cNvSpPr txBox="1">
            <a:spLocks/>
          </p:cNvSpPr>
          <p:nvPr/>
        </p:nvSpPr>
        <p:spPr>
          <a:xfrm>
            <a:off x="7559904" y="5683564"/>
            <a:ext cx="3365831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Sample “main” file for WLS in </a:t>
            </a:r>
            <a:r>
              <a:rPr lang="en-US" sz="1400" i="1" dirty="0" err="1">
                <a:latin typeface="Times" pitchFamily="2" charset="0"/>
              </a:rPr>
              <a:t>pressio</a:t>
            </a:r>
            <a:endParaRPr lang="en-US" sz="1400" i="1" dirty="0">
              <a:latin typeface="Times" pitchFamily="2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41681C5-0675-B34F-B619-C81A7B531F7A}"/>
              </a:ext>
            </a:extLst>
          </p:cNvPr>
          <p:cNvSpPr txBox="1">
            <a:spLocks/>
          </p:cNvSpPr>
          <p:nvPr/>
        </p:nvSpPr>
        <p:spPr>
          <a:xfrm>
            <a:off x="514674" y="2357930"/>
            <a:ext cx="4965002" cy="8925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hyper-reduction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FOM cells at which to evaluate the residual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8A94F-80B9-B446-A909-587D80D1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691" y="510586"/>
            <a:ext cx="5413312" cy="50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654E2E-B9EF-AD4B-BBBC-862B59C4681A}"/>
              </a:ext>
            </a:extLst>
          </p:cNvPr>
          <p:cNvSpPr txBox="1">
            <a:spLocks/>
          </p:cNvSpPr>
          <p:nvPr/>
        </p:nvSpPr>
        <p:spPr>
          <a:xfrm>
            <a:off x="720648" y="205740"/>
            <a:ext cx="10058400" cy="59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Overview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B0A23C8-897C-EF4D-9499-8ECCBA340AB8}"/>
              </a:ext>
            </a:extLst>
          </p:cNvPr>
          <p:cNvSpPr txBox="1">
            <a:spLocks/>
          </p:cNvSpPr>
          <p:nvPr/>
        </p:nvSpPr>
        <p:spPr>
          <a:xfrm>
            <a:off x="427276" y="985128"/>
            <a:ext cx="9783524" cy="5195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Outline windowed least-squares projection-based model reduction in </a:t>
            </a:r>
            <a:r>
              <a:rPr lang="en-US" sz="2200" dirty="0" err="1"/>
              <a:t>Pressio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F84124C2-AF2F-EA47-9117-D2DA2807BED4}"/>
              </a:ext>
            </a:extLst>
          </p:cNvPr>
          <p:cNvSpPr txBox="1">
            <a:spLocks/>
          </p:cNvSpPr>
          <p:nvPr/>
        </p:nvSpPr>
        <p:spPr>
          <a:xfrm>
            <a:off x="427275" y="2635200"/>
            <a:ext cx="6894648" cy="208832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Garamond" panose="02020404030301010803" pitchFamily="18" charset="0"/>
              </a:rPr>
              <a:t>Pressio</a:t>
            </a:r>
            <a:r>
              <a:rPr lang="en-US" sz="2400" dirty="0">
                <a:latin typeface="Garamond" panose="02020404030301010803" pitchFamily="18" charset="0"/>
              </a:rPr>
              <a:t> is a computational framework aimed at providing performant projection-based ROMs to </a:t>
            </a:r>
            <a:r>
              <a:rPr lang="en-US" sz="2400" b="1" dirty="0">
                <a:latin typeface="Garamond" panose="02020404030301010803" pitchFamily="18" charset="0"/>
              </a:rPr>
              <a:t>generic </a:t>
            </a:r>
            <a:r>
              <a:rPr lang="en-US" sz="2400" dirty="0">
                <a:latin typeface="Garamond" panose="02020404030301010803" pitchFamily="18" charset="0"/>
              </a:rPr>
              <a:t>application codes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Developed and maintained at Sandia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Roughly two years old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Has been coupled to several Sandia application codes</a:t>
            </a:r>
          </a:p>
          <a:p>
            <a:endParaRPr lang="en-US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65B98D68-6A72-CC47-9639-BC3D3A5BB477}"/>
              </a:ext>
            </a:extLst>
          </p:cNvPr>
          <p:cNvSpPr txBox="1">
            <a:spLocks/>
          </p:cNvSpPr>
          <p:nvPr/>
        </p:nvSpPr>
        <p:spPr>
          <a:xfrm>
            <a:off x="427275" y="4855450"/>
            <a:ext cx="9281500" cy="20883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Garamond" panose="02020404030301010803" pitchFamily="18" charset="0"/>
              </a:rPr>
              <a:t>Tutorial overview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Outline projection-based reduced-order models and the windowed least-squares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Provide an overview of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End-to-end example of building a ROM in </a:t>
            </a:r>
            <a:r>
              <a:rPr lang="en-US" sz="2000" dirty="0" err="1">
                <a:latin typeface="Garamond" panose="02020404030301010803" pitchFamily="18" charset="0"/>
              </a:rPr>
              <a:t>Pressio</a:t>
            </a:r>
            <a:r>
              <a:rPr lang="en-US" sz="2000" dirty="0">
                <a:latin typeface="Garamond" panose="02020404030301010803" pitchFamily="18" charset="0"/>
              </a:rPr>
              <a:t> for the shallow water equations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C4AF31-C85D-1F4E-9FEF-47F0B0B1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932" y="23389"/>
            <a:ext cx="1699677" cy="828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B9315C-63AB-2847-8F50-D8D149328695}"/>
              </a:ext>
            </a:extLst>
          </p:cNvPr>
          <p:cNvSpPr txBox="1"/>
          <p:nvPr/>
        </p:nvSpPr>
        <p:spPr>
          <a:xfrm>
            <a:off x="8266619" y="3493262"/>
            <a:ext cx="355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4"/>
              </a:rPr>
              <a:t>https://github.com/Pressio</a:t>
            </a:r>
            <a:endParaRPr lang="en-US" sz="2000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1DCC485C-0D87-B549-80DE-991C12A7A103}"/>
              </a:ext>
            </a:extLst>
          </p:cNvPr>
          <p:cNvSpPr txBox="1">
            <a:spLocks/>
          </p:cNvSpPr>
          <p:nvPr/>
        </p:nvSpPr>
        <p:spPr>
          <a:xfrm>
            <a:off x="427275" y="1650932"/>
            <a:ext cx="7217375" cy="51950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DB5AE02A-212C-EA47-B6E8-199E59E0BE4E}"/>
              </a:ext>
            </a:extLst>
          </p:cNvPr>
          <p:cNvSpPr txBox="1">
            <a:spLocks/>
          </p:cNvSpPr>
          <p:nvPr/>
        </p:nvSpPr>
        <p:spPr>
          <a:xfrm>
            <a:off x="427275" y="1602291"/>
            <a:ext cx="7539087" cy="8001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Projection-based reduced-order models (ROMs) are data-informed surrogate models</a:t>
            </a:r>
            <a:endParaRPr lang="en-US" sz="2200" b="1" dirty="0"/>
          </a:p>
          <a:p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24F61-2BC0-A245-A36C-5EC61A1AB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619" y="1581839"/>
            <a:ext cx="2980924" cy="17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C3654E2E-B9EF-AD4B-BBBC-862B59C4681A}"/>
              </a:ext>
            </a:extLst>
          </p:cNvPr>
          <p:cNvSpPr txBox="1">
            <a:spLocks/>
          </p:cNvSpPr>
          <p:nvPr/>
        </p:nvSpPr>
        <p:spPr>
          <a:xfrm>
            <a:off x="720648" y="205740"/>
            <a:ext cx="10058400" cy="5970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Projection-based ROMs: Motivation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B0A23C8-897C-EF4D-9499-8ECCBA340AB8}"/>
              </a:ext>
            </a:extLst>
          </p:cNvPr>
          <p:cNvSpPr txBox="1">
            <a:spLocks/>
          </p:cNvSpPr>
          <p:nvPr/>
        </p:nvSpPr>
        <p:spPr>
          <a:xfrm>
            <a:off x="431693" y="849926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High-fidelity full-order model simulations (FOMs) are ubiquitous in engineering and science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FOMs incur a </a:t>
            </a:r>
            <a:r>
              <a:rPr lang="en-US" dirty="0">
                <a:solidFill>
                  <a:srgbClr val="FF0000"/>
                </a:solidFill>
              </a:rPr>
              <a:t>prohibitively high computational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Can require millions of hours of CPU time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engineering problems are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time-critical</a:t>
            </a:r>
            <a:r>
              <a:rPr lang="en-US" dirty="0"/>
              <a:t> 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many-query</a:t>
            </a:r>
            <a:r>
              <a:rPr lang="en-US" dirty="0">
                <a:solidFill>
                  <a:schemeClr val="tx1"/>
                </a:solidFill>
              </a:rPr>
              <a:t> by nature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 many evaluations of the FOM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Require low wall-clock times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Computational cost of the FOM is a bottleneck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ACD9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ACD9"/>
                </a:solidFill>
              </a:rPr>
              <a:t>Projection-based reduced-order models </a:t>
            </a:r>
            <a:r>
              <a:rPr lang="en-US" dirty="0"/>
              <a:t>provide a solution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Enable </a:t>
            </a:r>
            <a:r>
              <a:rPr lang="en-US" sz="2000" b="1" dirty="0">
                <a:solidFill>
                  <a:srgbClr val="00ACD9"/>
                </a:solidFill>
              </a:rPr>
              <a:t>accurate</a:t>
            </a:r>
            <a:r>
              <a:rPr lang="en-US" sz="2000" b="1" dirty="0"/>
              <a:t> </a:t>
            </a:r>
            <a:r>
              <a:rPr lang="en-US" sz="2000" dirty="0"/>
              <a:t>approximate solutions at a </a:t>
            </a:r>
            <a:r>
              <a:rPr lang="en-US" sz="2000" b="1" dirty="0">
                <a:solidFill>
                  <a:srgbClr val="00ACD9"/>
                </a:solidFill>
              </a:rPr>
              <a:t>low</a:t>
            </a:r>
            <a:r>
              <a:rPr lang="en-US" sz="2000" b="1" dirty="0"/>
              <a:t> </a:t>
            </a:r>
            <a:r>
              <a:rPr lang="en-US" sz="2000" dirty="0"/>
              <a:t>computational cost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DB03419-FB5F-BF45-932C-3B46AA1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01" y="873461"/>
            <a:ext cx="4010514" cy="230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C2E65-37E6-A34B-9AA0-57021C3EA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96"/>
          <a:stretch/>
        </p:blipFill>
        <p:spPr>
          <a:xfrm>
            <a:off x="8404634" y="3916854"/>
            <a:ext cx="3263900" cy="2160832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63714C9-EFE8-CA4C-A4D3-75B8919774FA}"/>
              </a:ext>
            </a:extLst>
          </p:cNvPr>
          <p:cNvSpPr txBox="1">
            <a:spLocks/>
          </p:cNvSpPr>
          <p:nvPr/>
        </p:nvSpPr>
        <p:spPr>
          <a:xfrm>
            <a:off x="8811450" y="3139843"/>
            <a:ext cx="2733819" cy="487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 fidelity simulation of homogeneous isotropic turbulence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D438CF7-DD08-2246-A496-9D9B25DFD669}"/>
              </a:ext>
            </a:extLst>
          </p:cNvPr>
          <p:cNvSpPr txBox="1">
            <a:spLocks/>
          </p:cNvSpPr>
          <p:nvPr/>
        </p:nvSpPr>
        <p:spPr>
          <a:xfrm>
            <a:off x="8811451" y="6039772"/>
            <a:ext cx="2733819" cy="3270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latin typeface="Times" pitchFamily="2" charset="0"/>
              </a:rPr>
              <a:t>High-fidelity simulation of cavity flow</a:t>
            </a:r>
          </a:p>
        </p:txBody>
      </p:sp>
    </p:spTree>
    <p:extLst>
      <p:ext uri="{BB962C8B-B14F-4D97-AF65-F5344CB8AC3E}">
        <p14:creationId xmlns:p14="http://schemas.microsoft.com/office/powerpoint/2010/main" val="29462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8" y="359772"/>
            <a:ext cx="5955817" cy="570225"/>
          </a:xfrm>
        </p:spPr>
        <p:txBody>
          <a:bodyPr/>
          <a:lstStyle/>
          <a:p>
            <a:r>
              <a:rPr lang="en-US" dirty="0"/>
              <a:t>What are projection-based ROMs?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6C899C0-505B-174F-881B-3A54A35E8CE6}"/>
              </a:ext>
            </a:extLst>
          </p:cNvPr>
          <p:cNvSpPr txBox="1">
            <a:spLocks/>
          </p:cNvSpPr>
          <p:nvPr/>
        </p:nvSpPr>
        <p:spPr>
          <a:xfrm>
            <a:off x="427278" y="1013462"/>
            <a:ext cx="6711348" cy="5353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C8592DD-9A39-5846-94A1-541A02491FB2}"/>
              </a:ext>
            </a:extLst>
          </p:cNvPr>
          <p:cNvSpPr txBox="1">
            <a:spLocks/>
          </p:cNvSpPr>
          <p:nvPr/>
        </p:nvSpPr>
        <p:spPr>
          <a:xfrm>
            <a:off x="484348" y="1509231"/>
            <a:ext cx="7160305" cy="49889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Projection-based ROMs (</a:t>
            </a:r>
            <a:r>
              <a:rPr lang="en-US" sz="2400" dirty="0" err="1"/>
              <a:t>pROMs</a:t>
            </a:r>
            <a:r>
              <a:rPr lang="en-US" sz="2400" dirty="0"/>
              <a:t>) are data-informed numerical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Similar to spectral methods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Operate by projecting governing  equations onto low-dimensional data-driven subspaces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pROMs</a:t>
            </a:r>
            <a:r>
              <a:rPr lang="en-US" dirty="0"/>
              <a:t> use basis functions constructed from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Involves solving the governing equations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Other types of ROMs: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Data-centric surrogate models: create a purely data-driven surrogate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Reduced fidelity/physics models: use coarse meshes and/or reduced physics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8C12FA-750A-864C-9653-4867D6B9B0BA}"/>
              </a:ext>
            </a:extLst>
          </p:cNvPr>
          <p:cNvGrpSpPr/>
          <p:nvPr/>
        </p:nvGrpSpPr>
        <p:grpSpPr>
          <a:xfrm>
            <a:off x="7920322" y="1680882"/>
            <a:ext cx="3935506" cy="1553135"/>
            <a:chOff x="7799294" y="1727947"/>
            <a:chExt cx="3935506" cy="15531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388FC7-1404-C549-A331-54F3187F6CFC}"/>
                </a:ext>
              </a:extLst>
            </p:cNvPr>
            <p:cNvSpPr/>
            <p:nvPr/>
          </p:nvSpPr>
          <p:spPr>
            <a:xfrm>
              <a:off x="7799294" y="1727947"/>
              <a:ext cx="3935506" cy="1553135"/>
            </a:xfrm>
            <a:prstGeom prst="rect">
              <a:avLst/>
            </a:prstGeom>
            <a:solidFill>
              <a:srgbClr val="62C7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C307A10-6B7F-B849-A468-9E47EF42D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724" y="2584451"/>
              <a:ext cx="3215834" cy="365822"/>
            </a:xfrm>
            <a:prstGeom prst="rect">
              <a:avLst/>
            </a:prstGeom>
          </p:spPr>
        </p:pic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91A1907B-945A-5442-A235-970E90BE3E3B}"/>
                </a:ext>
              </a:extLst>
            </p:cNvPr>
            <p:cNvSpPr txBox="1">
              <a:spLocks/>
            </p:cNvSpPr>
            <p:nvPr/>
          </p:nvSpPr>
          <p:spPr>
            <a:xfrm>
              <a:off x="7858796" y="1886356"/>
              <a:ext cx="2233222" cy="36582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algn="l" defTabSz="914354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2800" b="0" i="0" kern="1200" spc="100" baseline="0">
                  <a:solidFill>
                    <a:schemeClr val="bg2">
                      <a:lumMod val="25000"/>
                    </a:schemeClr>
                  </a:solidFill>
                  <a:latin typeface="Gill Sans MT" charset="0"/>
                  <a:ea typeface="Gill Sans MT" charset="0"/>
                  <a:cs typeface="Gill Sans MT" charset="0"/>
                </a:defRPr>
              </a:lvl1pPr>
            </a:lstStyle>
            <a:p>
              <a:r>
                <a:rPr lang="en-US" sz="2000" dirty="0"/>
                <a:t>Spectral method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31FE45-BE4D-ED40-8EF5-F3B64F4BC4C5}"/>
              </a:ext>
            </a:extLst>
          </p:cNvPr>
          <p:cNvGrpSpPr/>
          <p:nvPr/>
        </p:nvGrpSpPr>
        <p:grpSpPr>
          <a:xfrm>
            <a:off x="7950244" y="3643088"/>
            <a:ext cx="3935506" cy="1553135"/>
            <a:chOff x="7799294" y="3576919"/>
            <a:chExt cx="3935506" cy="155313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AADDF9-0D59-9748-835A-469A6D97B765}"/>
                </a:ext>
              </a:extLst>
            </p:cNvPr>
            <p:cNvGrpSpPr/>
            <p:nvPr/>
          </p:nvGrpSpPr>
          <p:grpSpPr>
            <a:xfrm>
              <a:off x="7799294" y="3576919"/>
              <a:ext cx="3935506" cy="1553135"/>
              <a:chOff x="7799294" y="3576919"/>
              <a:chExt cx="3935506" cy="155313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F4D817E-FB00-C24F-999D-73EB5C5F3D24}"/>
                  </a:ext>
                </a:extLst>
              </p:cNvPr>
              <p:cNvSpPr/>
              <p:nvPr/>
            </p:nvSpPr>
            <p:spPr>
              <a:xfrm>
                <a:off x="7799294" y="3576919"/>
                <a:ext cx="3935506" cy="1553135"/>
              </a:xfrm>
              <a:prstGeom prst="rect">
                <a:avLst/>
              </a:prstGeom>
              <a:solidFill>
                <a:srgbClr val="62C7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4">
                <a:extLst>
                  <a:ext uri="{FF2B5EF4-FFF2-40B4-BE49-F238E27FC236}">
                    <a16:creationId xmlns:a16="http://schemas.microsoft.com/office/drawing/2014/main" id="{23326F75-CD89-FA4E-A625-455F46A12B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3790" y="3663221"/>
                <a:ext cx="3052706" cy="36582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algn="l" defTabSz="914354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2800" b="0" i="0" kern="1200" spc="100" baseline="0">
                    <a:solidFill>
                      <a:schemeClr val="bg2">
                        <a:lumMod val="25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defRPr>
                </a:lvl1pPr>
              </a:lstStyle>
              <a:p>
                <a:r>
                  <a:rPr lang="en-US" sz="2000" dirty="0"/>
                  <a:t>Reduced-order model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287850-A99E-5A4E-BBFD-3EAA228A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5185" y="4456422"/>
              <a:ext cx="3727076" cy="360956"/>
            </a:xfrm>
            <a:prstGeom prst="rect">
              <a:avLst/>
            </a:prstGeom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71C618-04E9-8D41-9BE9-36E2A73424DD}"/>
              </a:ext>
            </a:extLst>
          </p:cNvPr>
          <p:cNvCxnSpPr/>
          <p:nvPr/>
        </p:nvCxnSpPr>
        <p:spPr>
          <a:xfrm>
            <a:off x="10320618" y="1509231"/>
            <a:ext cx="60511" cy="10281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4">
            <a:extLst>
              <a:ext uri="{FF2B5EF4-FFF2-40B4-BE49-F238E27FC236}">
                <a16:creationId xmlns:a16="http://schemas.microsoft.com/office/drawing/2014/main" id="{15DCF898-621A-DB44-81C9-B84292AD2D10}"/>
              </a:ext>
            </a:extLst>
          </p:cNvPr>
          <p:cNvSpPr txBox="1">
            <a:spLocks/>
          </p:cNvSpPr>
          <p:nvPr/>
        </p:nvSpPr>
        <p:spPr>
          <a:xfrm>
            <a:off x="9246984" y="1247407"/>
            <a:ext cx="2207778" cy="365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400" dirty="0"/>
              <a:t>Analytic basis functions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927212-0211-6646-A125-6E3174D12BEE}"/>
              </a:ext>
            </a:extLst>
          </p:cNvPr>
          <p:cNvCxnSpPr>
            <a:cxnSpLocks/>
          </p:cNvCxnSpPr>
          <p:nvPr/>
        </p:nvCxnSpPr>
        <p:spPr>
          <a:xfrm flipV="1">
            <a:off x="10350873" y="4933734"/>
            <a:ext cx="60511" cy="6715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4">
            <a:extLst>
              <a:ext uri="{FF2B5EF4-FFF2-40B4-BE49-F238E27FC236}">
                <a16:creationId xmlns:a16="http://schemas.microsoft.com/office/drawing/2014/main" id="{1CCE534A-6BD5-B042-9813-641B6FA95438}"/>
              </a:ext>
            </a:extLst>
          </p:cNvPr>
          <p:cNvSpPr txBox="1">
            <a:spLocks/>
          </p:cNvSpPr>
          <p:nvPr/>
        </p:nvSpPr>
        <p:spPr>
          <a:xfrm>
            <a:off x="9246984" y="5605294"/>
            <a:ext cx="2608844" cy="365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400" dirty="0"/>
              <a:t>Data-driven basis functions</a:t>
            </a:r>
          </a:p>
        </p:txBody>
      </p:sp>
    </p:spTree>
    <p:extLst>
      <p:ext uri="{BB962C8B-B14F-4D97-AF65-F5344CB8AC3E}">
        <p14:creationId xmlns:p14="http://schemas.microsoft.com/office/powerpoint/2010/main" val="276605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3"/>
            <a:ext cx="5465229" cy="53184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We focus on the dynamical system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ROMs aim to expedite the solution process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/>
              <a:t>pROMs</a:t>
            </a:r>
            <a:r>
              <a:rPr lang="en-US" sz="1800" dirty="0"/>
              <a:t> involve the following steps: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Solve the FOM to obtain “training data”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Identify low-dimensional structure (subspace) within the training data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Project the FOM onto the low dimensional subspace</a:t>
            </a:r>
          </a:p>
          <a:p>
            <a:pPr marL="658359" lvl="1" indent="-457200">
              <a:spcBef>
                <a:spcPts val="800"/>
              </a:spcBef>
              <a:buFont typeface="+mj-lt"/>
              <a:buAutoNum type="arabicPeriod"/>
            </a:pPr>
            <a:r>
              <a:rPr lang="en-US" dirty="0"/>
              <a:t>Solve the </a:t>
            </a:r>
            <a:r>
              <a:rPr lang="en-US" dirty="0" err="1"/>
              <a:t>pROM</a:t>
            </a:r>
            <a:r>
              <a:rPr lang="en-US" dirty="0"/>
              <a:t> for new predictive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description of projection-based ROMs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C1A6-516C-594C-892D-0128E9CA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18" y="1896284"/>
            <a:ext cx="2002041" cy="3150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9CEAAC-804C-F24A-B69B-AE3BE905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82" y="2638158"/>
            <a:ext cx="1257127" cy="2307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B16E7C-0691-7747-85CB-67334DD26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96" y="2330802"/>
            <a:ext cx="883706" cy="230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DCD934-DC8A-6E41-9549-7476F40F9580}"/>
              </a:ext>
            </a:extLst>
          </p:cNvPr>
          <p:cNvSpPr/>
          <p:nvPr/>
        </p:nvSpPr>
        <p:spPr>
          <a:xfrm>
            <a:off x="7656418" y="1360917"/>
            <a:ext cx="2981816" cy="154229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BB26AB-018D-D64F-ADBF-48C17FD2991C}"/>
              </a:ext>
            </a:extLst>
          </p:cNvPr>
          <p:cNvSpPr/>
          <p:nvPr/>
        </p:nvSpPr>
        <p:spPr>
          <a:xfrm>
            <a:off x="8084527" y="1728652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DBE821-50C2-B94C-BDDD-3BCC58B38345}"/>
              </a:ext>
            </a:extLst>
          </p:cNvPr>
          <p:cNvSpPr/>
          <p:nvPr/>
        </p:nvSpPr>
        <p:spPr>
          <a:xfrm>
            <a:off x="8437777" y="2226741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C7447B-3D91-3C4C-86E1-9BB4DE7D6937}"/>
              </a:ext>
            </a:extLst>
          </p:cNvPr>
          <p:cNvSpPr/>
          <p:nvPr/>
        </p:nvSpPr>
        <p:spPr>
          <a:xfrm>
            <a:off x="9044414" y="2575267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0B7A91-05E1-EF4F-A0D8-5917E4CBF72C}"/>
              </a:ext>
            </a:extLst>
          </p:cNvPr>
          <p:cNvSpPr/>
          <p:nvPr/>
        </p:nvSpPr>
        <p:spPr>
          <a:xfrm>
            <a:off x="10032060" y="1469170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037DA3-1116-CE4F-AC49-400068FE9794}"/>
              </a:ext>
            </a:extLst>
          </p:cNvPr>
          <p:cNvSpPr/>
          <p:nvPr/>
        </p:nvSpPr>
        <p:spPr>
          <a:xfrm>
            <a:off x="9523451" y="1998965"/>
            <a:ext cx="115260" cy="1152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BF0BA5-37CB-FB40-893E-429FF719C17A}"/>
              </a:ext>
            </a:extLst>
          </p:cNvPr>
          <p:cNvSpPr/>
          <p:nvPr/>
        </p:nvSpPr>
        <p:spPr>
          <a:xfrm>
            <a:off x="8386400" y="1526800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F00888-3B9F-4F49-85A0-7FF48EFF7556}"/>
              </a:ext>
            </a:extLst>
          </p:cNvPr>
          <p:cNvSpPr/>
          <p:nvPr/>
        </p:nvSpPr>
        <p:spPr>
          <a:xfrm>
            <a:off x="8492976" y="1970615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FED02A-4AE6-8940-9F64-FC12EF9BB239}"/>
              </a:ext>
            </a:extLst>
          </p:cNvPr>
          <p:cNvSpPr/>
          <p:nvPr/>
        </p:nvSpPr>
        <p:spPr>
          <a:xfrm>
            <a:off x="9050824" y="2166979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C3E1B8-1705-3B48-A370-01EBA5B0324F}"/>
              </a:ext>
            </a:extLst>
          </p:cNvPr>
          <p:cNvSpPr/>
          <p:nvPr/>
        </p:nvSpPr>
        <p:spPr>
          <a:xfrm>
            <a:off x="9938021" y="1786282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3616DA-A938-5745-A768-03DBA624EE7D}"/>
              </a:ext>
            </a:extLst>
          </p:cNvPr>
          <p:cNvSpPr/>
          <p:nvPr/>
        </p:nvSpPr>
        <p:spPr>
          <a:xfrm>
            <a:off x="10147320" y="2483186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0F5711-CA8C-8949-8913-DFADDEEBD37F}"/>
              </a:ext>
            </a:extLst>
          </p:cNvPr>
          <p:cNvSpPr/>
          <p:nvPr/>
        </p:nvSpPr>
        <p:spPr>
          <a:xfrm>
            <a:off x="7927947" y="2513373"/>
            <a:ext cx="119524" cy="119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5995" y="2013734"/>
            <a:ext cx="266181" cy="246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00C82-813E-F241-8F54-C2FAD77A6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1825" y="3114365"/>
            <a:ext cx="790332" cy="212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4FC8B7-8F9F-B04D-A680-00C1743E5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7796" y="3105385"/>
            <a:ext cx="1459498" cy="24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0C7B33-2D89-A746-86C3-B94F37EFF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5261" y="3105385"/>
            <a:ext cx="977581" cy="23619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D587398-4D32-B144-8225-3EF7B5968E45}"/>
              </a:ext>
            </a:extLst>
          </p:cNvPr>
          <p:cNvGrpSpPr/>
          <p:nvPr/>
        </p:nvGrpSpPr>
        <p:grpSpPr>
          <a:xfrm>
            <a:off x="8318187" y="3759818"/>
            <a:ext cx="2019217" cy="2357004"/>
            <a:chOff x="6816174" y="2167181"/>
            <a:chExt cx="3218622" cy="375705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F64593B-3EA7-A44D-88D5-B854272D4273}"/>
                </a:ext>
              </a:extLst>
            </p:cNvPr>
            <p:cNvSpPr/>
            <p:nvPr/>
          </p:nvSpPr>
          <p:spPr>
            <a:xfrm>
              <a:off x="6816174" y="2167181"/>
              <a:ext cx="3218622" cy="375705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036293E-92BA-9D4A-A0CB-2B366B513ED0}"/>
                </a:ext>
              </a:extLst>
            </p:cNvPr>
            <p:cNvSpPr/>
            <p:nvPr/>
          </p:nvSpPr>
          <p:spPr>
            <a:xfrm>
              <a:off x="7542495" y="3837406"/>
              <a:ext cx="1870019" cy="1632858"/>
            </a:xfrm>
            <a:custGeom>
              <a:avLst/>
              <a:gdLst>
                <a:gd name="connsiteX0" fmla="*/ 1108019 w 1812660"/>
                <a:gd name="connsiteY0" fmla="*/ 62674 h 1303845"/>
                <a:gd name="connsiteX1" fmla="*/ 483905 w 1812660"/>
                <a:gd name="connsiteY1" fmla="*/ 84445 h 1303845"/>
                <a:gd name="connsiteX2" fmla="*/ 19448 w 1812660"/>
                <a:gd name="connsiteY2" fmla="*/ 120731 h 1303845"/>
                <a:gd name="connsiteX3" fmla="*/ 92019 w 1812660"/>
                <a:gd name="connsiteY3" fmla="*/ 614217 h 1303845"/>
                <a:gd name="connsiteX4" fmla="*/ 135562 w 1812660"/>
                <a:gd name="connsiteY4" fmla="*/ 1035131 h 1303845"/>
                <a:gd name="connsiteX5" fmla="*/ 447619 w 1812660"/>
                <a:gd name="connsiteY5" fmla="*/ 1303645 h 1303845"/>
                <a:gd name="connsiteX6" fmla="*/ 846762 w 1812660"/>
                <a:gd name="connsiteY6" fmla="*/ 1078674 h 1303845"/>
                <a:gd name="connsiteX7" fmla="*/ 1267676 w 1812660"/>
                <a:gd name="connsiteY7" fmla="*/ 1064160 h 1303845"/>
                <a:gd name="connsiteX8" fmla="*/ 1782933 w 1812660"/>
                <a:gd name="connsiteY8" fmla="*/ 940788 h 1303845"/>
                <a:gd name="connsiteX9" fmla="*/ 1732133 w 1812660"/>
                <a:gd name="connsiteY9" fmla="*/ 461817 h 1303845"/>
                <a:gd name="connsiteX10" fmla="*/ 1579733 w 1812660"/>
                <a:gd name="connsiteY10" fmla="*/ 186045 h 1303845"/>
                <a:gd name="connsiteX11" fmla="*/ 1325733 w 1812660"/>
                <a:gd name="connsiteY11" fmla="*/ 4617 h 1303845"/>
                <a:gd name="connsiteX12" fmla="*/ 1202362 w 1812660"/>
                <a:gd name="connsiteY12" fmla="*/ 55417 h 1303845"/>
                <a:gd name="connsiteX13" fmla="*/ 1108019 w 1812660"/>
                <a:gd name="connsiteY13" fmla="*/ 62674 h 130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2660" h="1303845">
                  <a:moveTo>
                    <a:pt x="1108019" y="62674"/>
                  </a:moveTo>
                  <a:lnTo>
                    <a:pt x="483905" y="84445"/>
                  </a:lnTo>
                  <a:cubicBezTo>
                    <a:pt x="302476" y="94121"/>
                    <a:pt x="84762" y="32436"/>
                    <a:pt x="19448" y="120731"/>
                  </a:cubicBezTo>
                  <a:cubicBezTo>
                    <a:pt x="-45866" y="209026"/>
                    <a:pt x="72667" y="461817"/>
                    <a:pt x="92019" y="614217"/>
                  </a:cubicBezTo>
                  <a:cubicBezTo>
                    <a:pt x="111371" y="766617"/>
                    <a:pt x="76295" y="920226"/>
                    <a:pt x="135562" y="1035131"/>
                  </a:cubicBezTo>
                  <a:cubicBezTo>
                    <a:pt x="194829" y="1150036"/>
                    <a:pt x="329086" y="1296388"/>
                    <a:pt x="447619" y="1303645"/>
                  </a:cubicBezTo>
                  <a:cubicBezTo>
                    <a:pt x="566152" y="1310902"/>
                    <a:pt x="710086" y="1118588"/>
                    <a:pt x="846762" y="1078674"/>
                  </a:cubicBezTo>
                  <a:cubicBezTo>
                    <a:pt x="983438" y="1038760"/>
                    <a:pt x="1111648" y="1087141"/>
                    <a:pt x="1267676" y="1064160"/>
                  </a:cubicBezTo>
                  <a:cubicBezTo>
                    <a:pt x="1423704" y="1041179"/>
                    <a:pt x="1705524" y="1041178"/>
                    <a:pt x="1782933" y="940788"/>
                  </a:cubicBezTo>
                  <a:cubicBezTo>
                    <a:pt x="1860342" y="840398"/>
                    <a:pt x="1766000" y="587608"/>
                    <a:pt x="1732133" y="461817"/>
                  </a:cubicBezTo>
                  <a:cubicBezTo>
                    <a:pt x="1698266" y="336027"/>
                    <a:pt x="1647466" y="262245"/>
                    <a:pt x="1579733" y="186045"/>
                  </a:cubicBezTo>
                  <a:cubicBezTo>
                    <a:pt x="1512000" y="109845"/>
                    <a:pt x="1388628" y="26388"/>
                    <a:pt x="1325733" y="4617"/>
                  </a:cubicBezTo>
                  <a:cubicBezTo>
                    <a:pt x="1262838" y="-17154"/>
                    <a:pt x="1239857" y="44531"/>
                    <a:pt x="1202362" y="55417"/>
                  </a:cubicBezTo>
                  <a:cubicBezTo>
                    <a:pt x="1164867" y="66303"/>
                    <a:pt x="1227762" y="57836"/>
                    <a:pt x="1108019" y="62674"/>
                  </a:cubicBezTo>
                  <a:close/>
                </a:path>
              </a:pathLst>
            </a:custGeom>
            <a:solidFill>
              <a:srgbClr val="62C7E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F3F679-681D-D646-835C-49C3781CC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0599" y="2854065"/>
              <a:ext cx="635000" cy="3937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2BBF8AF-2941-614E-BB05-3BBEF143A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5583" y="4449174"/>
              <a:ext cx="363842" cy="40932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FB06B50-FF72-D04C-AAD1-08D6F7010A51}"/>
              </a:ext>
            </a:extLst>
          </p:cNvPr>
          <p:cNvSpPr/>
          <p:nvPr/>
        </p:nvSpPr>
        <p:spPr>
          <a:xfrm>
            <a:off x="1267233" y="2568881"/>
            <a:ext cx="1566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Parameters: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0CDC6-F568-D044-997F-E33FF763FFD9}"/>
              </a:ext>
            </a:extLst>
          </p:cNvPr>
          <p:cNvSpPr/>
          <p:nvPr/>
        </p:nvSpPr>
        <p:spPr>
          <a:xfrm>
            <a:off x="1267232" y="2263565"/>
            <a:ext cx="916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State: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7F46F9-E761-9B46-A883-423539A26886}"/>
              </a:ext>
            </a:extLst>
          </p:cNvPr>
          <p:cNvSpPr/>
          <p:nvPr/>
        </p:nvSpPr>
        <p:spPr>
          <a:xfrm>
            <a:off x="1267232" y="2876149"/>
            <a:ext cx="2862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Parameter domain: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5AEBB1-808E-D74E-A7E2-EF7FC0C2D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51" t="-11882" r="47972" b="11882"/>
          <a:stretch/>
        </p:blipFill>
        <p:spPr>
          <a:xfrm>
            <a:off x="3317010" y="2938212"/>
            <a:ext cx="272503" cy="2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subspaces: some details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429234"/>
            <a:ext cx="5145026" cy="10408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 2: Identify low-dimensional structure within the training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Results in identifying a low-dimensional subspace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091A1-3D13-F64E-A603-B52BB004DEA9}"/>
              </a:ext>
            </a:extLst>
          </p:cNvPr>
          <p:cNvGrpSpPr/>
          <p:nvPr/>
        </p:nvGrpSpPr>
        <p:grpSpPr>
          <a:xfrm>
            <a:off x="7139887" y="1366706"/>
            <a:ext cx="2709401" cy="1401390"/>
            <a:chOff x="7353037" y="2099967"/>
            <a:chExt cx="3426011" cy="17720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DCD934-DC8A-6E41-9549-7476F40F9580}"/>
                </a:ext>
              </a:extLst>
            </p:cNvPr>
            <p:cNvSpPr/>
            <p:nvPr/>
          </p:nvSpPr>
          <p:spPr>
            <a:xfrm>
              <a:off x="7353037" y="2099967"/>
              <a:ext cx="3426011" cy="177204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BB26AB-018D-D64F-ADBF-48C17FD2991C}"/>
                </a:ext>
              </a:extLst>
            </p:cNvPr>
            <p:cNvSpPr/>
            <p:nvPr/>
          </p:nvSpPr>
          <p:spPr>
            <a:xfrm>
              <a:off x="7844921" y="2522483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DBE821-50C2-B94C-BDDD-3BCC58B38345}"/>
                </a:ext>
              </a:extLst>
            </p:cNvPr>
            <p:cNvSpPr/>
            <p:nvPr/>
          </p:nvSpPr>
          <p:spPr>
            <a:xfrm>
              <a:off x="8250793" y="3094771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CCE59F-66AE-534A-99DA-CBD7DA8C97A3}"/>
                </a:ext>
              </a:extLst>
            </p:cNvPr>
            <p:cNvSpPr/>
            <p:nvPr/>
          </p:nvSpPr>
          <p:spPr>
            <a:xfrm>
              <a:off x="8842353" y="2588698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C7447B-3D91-3C4C-86E1-9BB4DE7D6937}"/>
                </a:ext>
              </a:extLst>
            </p:cNvPr>
            <p:cNvSpPr/>
            <p:nvPr/>
          </p:nvSpPr>
          <p:spPr>
            <a:xfrm>
              <a:off x="8947800" y="349521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0B7A91-05E1-EF4F-A0D8-5917E4CBF72C}"/>
                </a:ext>
              </a:extLst>
            </p:cNvPr>
            <p:cNvSpPr/>
            <p:nvPr/>
          </p:nvSpPr>
          <p:spPr>
            <a:xfrm>
              <a:off x="10082574" y="2224346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DA3-1116-CE4F-AC49-400068FE9794}"/>
                </a:ext>
              </a:extLst>
            </p:cNvPr>
            <p:cNvSpPr/>
            <p:nvPr/>
          </p:nvSpPr>
          <p:spPr>
            <a:xfrm>
              <a:off x="9498198" y="2833064"/>
              <a:ext cx="132430" cy="13243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BF0BA5-37CB-FB40-893E-429FF719C17A}"/>
                </a:ext>
              </a:extLst>
            </p:cNvPr>
            <p:cNvSpPr/>
            <p:nvPr/>
          </p:nvSpPr>
          <p:spPr>
            <a:xfrm>
              <a:off x="8191763" y="229056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F00888-3B9F-4F49-85A0-7FF48EFF7556}"/>
                </a:ext>
              </a:extLst>
            </p:cNvPr>
            <p:cNvSpPr/>
            <p:nvPr/>
          </p:nvSpPr>
          <p:spPr>
            <a:xfrm>
              <a:off x="8314215" y="2800491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FED02A-4AE6-8940-9F64-FC12EF9BB239}"/>
                </a:ext>
              </a:extLst>
            </p:cNvPr>
            <p:cNvSpPr/>
            <p:nvPr/>
          </p:nvSpPr>
          <p:spPr>
            <a:xfrm>
              <a:off x="8955165" y="3026106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C3E1B8-1705-3B48-A370-01EBA5B0324F}"/>
                </a:ext>
              </a:extLst>
            </p:cNvPr>
            <p:cNvSpPr/>
            <p:nvPr/>
          </p:nvSpPr>
          <p:spPr>
            <a:xfrm>
              <a:off x="9974526" y="258869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3616DA-A938-5745-A768-03DBA624EE7D}"/>
                </a:ext>
              </a:extLst>
            </p:cNvPr>
            <p:cNvSpPr/>
            <p:nvPr/>
          </p:nvSpPr>
          <p:spPr>
            <a:xfrm>
              <a:off x="10215004" y="3389418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0F5711-CA8C-8949-8913-DFADDEEBD37F}"/>
                </a:ext>
              </a:extLst>
            </p:cNvPr>
            <p:cNvSpPr/>
            <p:nvPr/>
          </p:nvSpPr>
          <p:spPr>
            <a:xfrm>
              <a:off x="7665015" y="3424102"/>
              <a:ext cx="137329" cy="13732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84E1210-1D23-9348-B127-B613C85C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590" y="2099127"/>
            <a:ext cx="256015" cy="23705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2D7F3B-3743-B844-9488-7658BE575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87" y="2977511"/>
            <a:ext cx="3069615" cy="219258"/>
          </a:xfrm>
          <a:prstGeom prst="rect">
            <a:avLst/>
          </a:prstGeom>
        </p:spPr>
      </p:pic>
      <p:sp>
        <p:nvSpPr>
          <p:cNvPr id="39" name="Content Placeholder 5">
            <a:extLst>
              <a:ext uri="{FF2B5EF4-FFF2-40B4-BE49-F238E27FC236}">
                <a16:creationId xmlns:a16="http://schemas.microsoft.com/office/drawing/2014/main" id="{002A19CA-54DB-D746-8C0A-CECCA6390161}"/>
              </a:ext>
            </a:extLst>
          </p:cNvPr>
          <p:cNvSpPr txBox="1">
            <a:spLocks/>
          </p:cNvSpPr>
          <p:nvPr/>
        </p:nvSpPr>
        <p:spPr>
          <a:xfrm>
            <a:off x="720648" y="4991602"/>
            <a:ext cx="7520221" cy="4570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Results in the approximation: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C8625-2128-F147-8F89-B2250C33E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96"/>
          <a:stretch/>
        </p:blipFill>
        <p:spPr>
          <a:xfrm>
            <a:off x="7393458" y="4270101"/>
            <a:ext cx="2324112" cy="19066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0CAF2D-9A5E-3942-8591-F5B8F14B1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43" y="5484881"/>
            <a:ext cx="1132021" cy="284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82B96F-B089-0A42-A2B3-AA49E5B5C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990" y="2545711"/>
            <a:ext cx="951171" cy="2629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701DE0-CD0C-EB41-BD8D-3078A1BAE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1990" y="2951115"/>
            <a:ext cx="2674735" cy="2652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C70A4F-4122-B344-9993-EFE7EDA443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356" y="3392918"/>
            <a:ext cx="2694369" cy="299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F4617C-E891-C845-A508-42CDB8905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990" y="3874707"/>
            <a:ext cx="1750129" cy="2751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5AA813-AC65-6F42-A634-FDF623EF09FA}"/>
              </a:ext>
            </a:extLst>
          </p:cNvPr>
          <p:cNvSpPr/>
          <p:nvPr/>
        </p:nvSpPr>
        <p:spPr>
          <a:xfrm>
            <a:off x="824053" y="5426516"/>
            <a:ext cx="285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Generalized coordinates: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7AA064-C1DE-9B41-951F-EC956F9CAFA3}"/>
              </a:ext>
            </a:extLst>
          </p:cNvPr>
          <p:cNvSpPr/>
          <p:nvPr/>
        </p:nvSpPr>
        <p:spPr>
          <a:xfrm>
            <a:off x="948225" y="2517426"/>
            <a:ext cx="1403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Trial space: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06D7CD-05AD-4147-B673-7D7D345FB383}"/>
              </a:ext>
            </a:extLst>
          </p:cNvPr>
          <p:cNvSpPr/>
          <p:nvPr/>
        </p:nvSpPr>
        <p:spPr>
          <a:xfrm>
            <a:off x="948225" y="3357939"/>
            <a:ext cx="1473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1159" lvl="1">
              <a:spcBef>
                <a:spcPts val="800"/>
              </a:spcBef>
            </a:pPr>
            <a:r>
              <a:rPr lang="en-US" dirty="0">
                <a:latin typeface="Garamond" panose="02020404030301010803" pitchFamily="18" charset="0"/>
              </a:rPr>
              <a:t>Trial basis: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AA6A-DF6F-F84B-A769-3DEBE45C9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832" y="5033969"/>
            <a:ext cx="1564464" cy="274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56EFE-C363-D04D-AD69-15BF4279F1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2684" y="6096508"/>
            <a:ext cx="497178" cy="3877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EAC319-699C-584B-AB3A-D8DBEFFA1F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9862" y="6185939"/>
            <a:ext cx="256705" cy="2621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4A3170-4FAE-D641-9087-82F3D91241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6341" y="6122122"/>
            <a:ext cx="256705" cy="3365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46D37B5-990F-804C-847A-B6008D288C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9925" y="6142061"/>
            <a:ext cx="551780" cy="4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33" y="1127878"/>
            <a:ext cx="6206251" cy="487930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 approximate the state as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Insert approximation into the governing equations: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01159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 equations for K unknowns (K &lt;&lt; N)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Various techniques exist to reduce the system dimension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 err="1"/>
              <a:t>Galerkin</a:t>
            </a:r>
            <a:r>
              <a:rPr lang="en-US" sz="1800" dirty="0"/>
              <a:t> method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Least-squares Petrov—</a:t>
            </a:r>
            <a:r>
              <a:rPr lang="en-US" sz="1800" dirty="0" err="1"/>
              <a:t>Galerkin</a:t>
            </a:r>
            <a:r>
              <a:rPr lang="en-US" sz="1800" dirty="0"/>
              <a:t> method (LSPG)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Windowed least-squares method (WLS)</a:t>
            </a:r>
          </a:p>
          <a:p>
            <a:pPr marL="384030" lvl="2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0F686-1C27-CC4C-AD89-FE042013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09" y="2511431"/>
            <a:ext cx="2342056" cy="3560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C29BEE-2A30-C84D-94FE-7967F8798710}"/>
              </a:ext>
            </a:extLst>
          </p:cNvPr>
          <p:cNvSpPr txBox="1">
            <a:spLocks/>
          </p:cNvSpPr>
          <p:nvPr/>
        </p:nvSpPr>
        <p:spPr>
          <a:xfrm>
            <a:off x="484349" y="6170883"/>
            <a:ext cx="5165554" cy="5702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Galerkin</a:t>
            </a:r>
            <a:r>
              <a:rPr lang="en-US" b="1" dirty="0">
                <a:solidFill>
                  <a:srgbClr val="FF0000"/>
                </a:solidFill>
              </a:rPr>
              <a:t> and LSPG can be unstable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F31F85-801A-4B49-9640-4DC8D050227B}"/>
              </a:ext>
            </a:extLst>
          </p:cNvPr>
          <p:cNvGrpSpPr/>
          <p:nvPr/>
        </p:nvGrpSpPr>
        <p:grpSpPr>
          <a:xfrm>
            <a:off x="6859382" y="1168984"/>
            <a:ext cx="5171687" cy="4770096"/>
            <a:chOff x="6859382" y="1168984"/>
            <a:chExt cx="5171687" cy="47700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56CE69-BB33-484B-8F12-60EF711B4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9382" y="3838452"/>
              <a:ext cx="5171687" cy="210062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EFA406-A647-0548-B532-F32CCE9B3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596"/>
            <a:stretch/>
          </p:blipFill>
          <p:spPr>
            <a:xfrm>
              <a:off x="7641842" y="1168984"/>
              <a:ext cx="3671201" cy="243048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9DCCF85-1BDD-664E-A0E1-C20DF3012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411" y="1512044"/>
            <a:ext cx="1887866" cy="3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14C3-1C51-4C4A-89FE-9C95F366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Windowed least squares 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E663-0953-814C-A119-D19F8D957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68" y="1061131"/>
            <a:ext cx="5132989" cy="4468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Decompose the time domain into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1BBA2-020A-8046-850C-B051E46C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CE09-92CC-DA4C-B54E-57D267D9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82" y="1369872"/>
            <a:ext cx="6777683" cy="1215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EF501-871D-654A-95BF-C4F7D5FE9B70}"/>
              </a:ext>
            </a:extLst>
          </p:cNvPr>
          <p:cNvSpPr txBox="1">
            <a:spLocks/>
          </p:cNvSpPr>
          <p:nvPr/>
        </p:nvSpPr>
        <p:spPr>
          <a:xfrm>
            <a:off x="716268" y="2957309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each window, define an objective functional that measures the </a:t>
            </a:r>
            <a:r>
              <a:rPr lang="en-US" b="1" dirty="0"/>
              <a:t>residual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A54AB5-5779-3E4F-9585-695E076182AB}"/>
              </a:ext>
            </a:extLst>
          </p:cNvPr>
          <p:cNvSpPr txBox="1">
            <a:spLocks/>
          </p:cNvSpPr>
          <p:nvPr/>
        </p:nvSpPr>
        <p:spPr>
          <a:xfrm>
            <a:off x="716267" y="4236736"/>
            <a:ext cx="7774589" cy="446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WLS: </a:t>
            </a:r>
            <a:r>
              <a:rPr lang="en-US" dirty="0"/>
              <a:t>sequentially solve a minimization problem over each window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97F3F0-D91B-1942-B37C-5AFCB23F2F43}"/>
              </a:ext>
            </a:extLst>
          </p:cNvPr>
          <p:cNvSpPr txBox="1">
            <a:spLocks/>
          </p:cNvSpPr>
          <p:nvPr/>
        </p:nvSpPr>
        <p:spPr>
          <a:xfrm>
            <a:off x="716267" y="5796869"/>
            <a:ext cx="7707113" cy="10197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WLS formulation yields enhanced stability over </a:t>
            </a:r>
            <a:r>
              <a:rPr lang="en-US" b="1" dirty="0" err="1">
                <a:solidFill>
                  <a:schemeClr val="tx1"/>
                </a:solidFill>
              </a:rPr>
              <a:t>Galerkin</a:t>
            </a:r>
            <a:r>
              <a:rPr lang="en-US" b="1" dirty="0">
                <a:solidFill>
                  <a:schemeClr val="tx1"/>
                </a:solidFill>
              </a:rPr>
              <a:t> &amp; LSPG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 practice, WLS is solved via discrete least-squares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272B9-7B79-1C4C-BF39-2F5DAFD49801}"/>
              </a:ext>
            </a:extLst>
          </p:cNvPr>
          <p:cNvSpPr/>
          <p:nvPr/>
        </p:nvSpPr>
        <p:spPr>
          <a:xfrm>
            <a:off x="7082774" y="3722102"/>
            <a:ext cx="317500" cy="261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89658-D105-364D-9269-E971BF16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86" y="3453877"/>
            <a:ext cx="4916421" cy="5392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0B9D68-A90E-2C43-86BD-A6B9C30D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106" y="4849705"/>
            <a:ext cx="2937694" cy="5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andia Theme (Dark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13496</TotalTime>
  <Words>1248</Words>
  <Application>Microsoft Macintosh PowerPoint</Application>
  <PresentationFormat>Widescreen</PresentationFormat>
  <Paragraphs>255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Andale Mono</vt:lpstr>
      <vt:lpstr>Arial</vt:lpstr>
      <vt:lpstr>Calibri</vt:lpstr>
      <vt:lpstr>Garamond</vt:lpstr>
      <vt:lpstr>Gill Sans MT</vt:lpstr>
      <vt:lpstr>Times</vt:lpstr>
      <vt:lpstr>Trebuchet MS</vt:lpstr>
      <vt:lpstr>Zapf Dingbats</vt:lpstr>
      <vt:lpstr>Sandia Theme (White Background)</vt:lpstr>
      <vt:lpstr>Sandia Theme (Dark Background)</vt:lpstr>
      <vt:lpstr>Software@Sandia</vt:lpstr>
      <vt:lpstr>Windowed least-squares model reduction in Pressio</vt:lpstr>
      <vt:lpstr>PowerPoint Presentation</vt:lpstr>
      <vt:lpstr>PowerPoint Presentation</vt:lpstr>
      <vt:lpstr>What are projection-based ROMs?</vt:lpstr>
      <vt:lpstr>Brief description of projection-based ROMs</vt:lpstr>
      <vt:lpstr>Trial subspaces: some details</vt:lpstr>
      <vt:lpstr>Building the ROM</vt:lpstr>
      <vt:lpstr>Windowed least squares ROM</vt:lpstr>
      <vt:lpstr>What is the     ? Hyper-reduction </vt:lpstr>
      <vt:lpstr>Key Challenges</vt:lpstr>
      <vt:lpstr>Pressio</vt:lpstr>
      <vt:lpstr>High-level features</vt:lpstr>
      <vt:lpstr>How does Pressio talk to an application?</vt:lpstr>
      <vt:lpstr>How does Pressio talk to an application?</vt:lpstr>
      <vt:lpstr>Pressio: How do we build and run a ROM?</vt:lpstr>
      <vt:lpstr>Example application of Pressio: Overview</vt:lpstr>
      <vt:lpstr>Example application of Pressio</vt:lpstr>
      <vt:lpstr>Results</vt:lpstr>
      <vt:lpstr>Conclusions</vt:lpstr>
      <vt:lpstr>Software Points of Contact</vt:lpstr>
      <vt:lpstr>Example application of Pressio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Parish, Eric Joshua</cp:lastModifiedBy>
  <cp:revision>126</cp:revision>
  <dcterms:created xsi:type="dcterms:W3CDTF">2017-10-14T01:15:26Z</dcterms:created>
  <dcterms:modified xsi:type="dcterms:W3CDTF">2020-08-23T19:22:55Z</dcterms:modified>
</cp:coreProperties>
</file>